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74" r:id="rId2"/>
    <p:sldId id="276" r:id="rId3"/>
    <p:sldId id="277" r:id="rId4"/>
    <p:sldId id="256" r:id="rId5"/>
    <p:sldId id="257" r:id="rId6"/>
    <p:sldId id="258" r:id="rId7"/>
    <p:sldId id="259" r:id="rId8"/>
    <p:sldId id="285" r:id="rId9"/>
    <p:sldId id="281" r:id="rId10"/>
    <p:sldId id="282" r:id="rId11"/>
    <p:sldId id="279" r:id="rId12"/>
    <p:sldId id="280" r:id="rId13"/>
    <p:sldId id="260" r:id="rId14"/>
    <p:sldId id="261" r:id="rId15"/>
    <p:sldId id="262" r:id="rId16"/>
    <p:sldId id="268" r:id="rId17"/>
    <p:sldId id="278" r:id="rId18"/>
    <p:sldId id="289" r:id="rId19"/>
    <p:sldId id="266" r:id="rId20"/>
    <p:sldId id="265" r:id="rId21"/>
    <p:sldId id="263" r:id="rId22"/>
    <p:sldId id="264" r:id="rId23"/>
    <p:sldId id="267" r:id="rId24"/>
    <p:sldId id="269" r:id="rId25"/>
    <p:sldId id="287" r:id="rId26"/>
    <p:sldId id="275" r:id="rId27"/>
    <p:sldId id="270" r:id="rId28"/>
    <p:sldId id="272" r:id="rId29"/>
    <p:sldId id="273" r:id="rId30"/>
    <p:sldId id="288" r:id="rId31"/>
    <p:sldId id="271" r:id="rId32"/>
    <p:sldId id="283" r:id="rId33"/>
    <p:sldId id="290" r:id="rId34"/>
    <p:sldId id="284" r:id="rId35"/>
    <p:sldId id="291" r:id="rId36"/>
  </p:sldIdLst>
  <p:sldSz cx="12192000" cy="6858000"/>
  <p:notesSz cx="6858000" cy="9144000"/>
  <p:defaultTextStyle>
    <a:defPPr>
      <a:defRPr lang="mr-I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0"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mr-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6C0E4C-A451-4E0F-9DB6-6BDAB9BFB63D}" type="datetimeFigureOut">
              <a:rPr lang="mr-IN" smtClean="0"/>
              <a:t>30-08-2023</a:t>
            </a:fld>
            <a:endParaRPr lang="mr-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mr-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mr-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mr-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EA156F-7087-4B15-A0FB-5D18314D288F}" type="slidenum">
              <a:rPr lang="mr-IN" smtClean="0"/>
              <a:t>‹#›</a:t>
            </a:fld>
            <a:endParaRPr lang="mr-IN"/>
          </a:p>
        </p:txBody>
      </p:sp>
    </p:spTree>
    <p:extLst>
      <p:ext uri="{BB962C8B-B14F-4D97-AF65-F5344CB8AC3E}">
        <p14:creationId xmlns:p14="http://schemas.microsoft.com/office/powerpoint/2010/main" val="4007465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mr-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mr-IN"/>
          </a:p>
        </p:txBody>
      </p:sp>
      <p:sp>
        <p:nvSpPr>
          <p:cNvPr id="4" name="Date Placeholder 3"/>
          <p:cNvSpPr>
            <a:spLocks noGrp="1"/>
          </p:cNvSpPr>
          <p:nvPr>
            <p:ph type="dt" sz="half" idx="10"/>
          </p:nvPr>
        </p:nvSpPr>
        <p:spPr/>
        <p:txBody>
          <a:bodyPr/>
          <a:lstStyle/>
          <a:p>
            <a:fld id="{A4D3228D-3F15-4012-A950-C2595292E2D7}" type="datetimeFigureOut">
              <a:rPr lang="mr-IN" smtClean="0"/>
              <a:t>30-08-2023</a:t>
            </a:fld>
            <a:endParaRPr lang="mr-IN"/>
          </a:p>
        </p:txBody>
      </p:sp>
      <p:sp>
        <p:nvSpPr>
          <p:cNvPr id="5" name="Footer Placeholder 4"/>
          <p:cNvSpPr>
            <a:spLocks noGrp="1"/>
          </p:cNvSpPr>
          <p:nvPr>
            <p:ph type="ftr" sz="quarter" idx="11"/>
          </p:nvPr>
        </p:nvSpPr>
        <p:spPr/>
        <p:txBody>
          <a:bodyPr/>
          <a:lstStyle/>
          <a:p>
            <a:endParaRPr lang="mr-IN"/>
          </a:p>
        </p:txBody>
      </p:sp>
      <p:sp>
        <p:nvSpPr>
          <p:cNvPr id="6" name="Slide Number Placeholder 5"/>
          <p:cNvSpPr>
            <a:spLocks noGrp="1"/>
          </p:cNvSpPr>
          <p:nvPr>
            <p:ph type="sldNum" sz="quarter" idx="12"/>
          </p:nvPr>
        </p:nvSpPr>
        <p:spPr/>
        <p:txBody>
          <a:bodyPr/>
          <a:lstStyle/>
          <a:p>
            <a:fld id="{C7F97351-080A-4438-AC96-0B8319D6482E}" type="slidenum">
              <a:rPr lang="mr-IN" smtClean="0"/>
              <a:t>‹#›</a:t>
            </a:fld>
            <a:endParaRPr lang="mr-IN"/>
          </a:p>
        </p:txBody>
      </p:sp>
    </p:spTree>
    <p:extLst>
      <p:ext uri="{BB962C8B-B14F-4D97-AF65-F5344CB8AC3E}">
        <p14:creationId xmlns:p14="http://schemas.microsoft.com/office/powerpoint/2010/main" val="2568846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mr-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mr-IN"/>
          </a:p>
        </p:txBody>
      </p:sp>
      <p:sp>
        <p:nvSpPr>
          <p:cNvPr id="4" name="Date Placeholder 3"/>
          <p:cNvSpPr>
            <a:spLocks noGrp="1"/>
          </p:cNvSpPr>
          <p:nvPr>
            <p:ph type="dt" sz="half" idx="10"/>
          </p:nvPr>
        </p:nvSpPr>
        <p:spPr/>
        <p:txBody>
          <a:bodyPr/>
          <a:lstStyle/>
          <a:p>
            <a:fld id="{A4D3228D-3F15-4012-A950-C2595292E2D7}" type="datetimeFigureOut">
              <a:rPr lang="mr-IN" smtClean="0"/>
              <a:t>30-08-2023</a:t>
            </a:fld>
            <a:endParaRPr lang="mr-IN"/>
          </a:p>
        </p:txBody>
      </p:sp>
      <p:sp>
        <p:nvSpPr>
          <p:cNvPr id="5" name="Footer Placeholder 4"/>
          <p:cNvSpPr>
            <a:spLocks noGrp="1"/>
          </p:cNvSpPr>
          <p:nvPr>
            <p:ph type="ftr" sz="quarter" idx="11"/>
          </p:nvPr>
        </p:nvSpPr>
        <p:spPr/>
        <p:txBody>
          <a:bodyPr/>
          <a:lstStyle/>
          <a:p>
            <a:endParaRPr lang="mr-IN"/>
          </a:p>
        </p:txBody>
      </p:sp>
      <p:sp>
        <p:nvSpPr>
          <p:cNvPr id="6" name="Slide Number Placeholder 5"/>
          <p:cNvSpPr>
            <a:spLocks noGrp="1"/>
          </p:cNvSpPr>
          <p:nvPr>
            <p:ph type="sldNum" sz="quarter" idx="12"/>
          </p:nvPr>
        </p:nvSpPr>
        <p:spPr/>
        <p:txBody>
          <a:bodyPr/>
          <a:lstStyle/>
          <a:p>
            <a:fld id="{C7F97351-080A-4438-AC96-0B8319D6482E}" type="slidenum">
              <a:rPr lang="mr-IN" smtClean="0"/>
              <a:t>‹#›</a:t>
            </a:fld>
            <a:endParaRPr lang="mr-IN"/>
          </a:p>
        </p:txBody>
      </p:sp>
    </p:spTree>
    <p:extLst>
      <p:ext uri="{BB962C8B-B14F-4D97-AF65-F5344CB8AC3E}">
        <p14:creationId xmlns:p14="http://schemas.microsoft.com/office/powerpoint/2010/main" val="20356004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mr-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mr-IN"/>
          </a:p>
        </p:txBody>
      </p:sp>
      <p:sp>
        <p:nvSpPr>
          <p:cNvPr id="4" name="Date Placeholder 3"/>
          <p:cNvSpPr>
            <a:spLocks noGrp="1"/>
          </p:cNvSpPr>
          <p:nvPr>
            <p:ph type="dt" sz="half" idx="10"/>
          </p:nvPr>
        </p:nvSpPr>
        <p:spPr/>
        <p:txBody>
          <a:bodyPr/>
          <a:lstStyle/>
          <a:p>
            <a:fld id="{A4D3228D-3F15-4012-A950-C2595292E2D7}" type="datetimeFigureOut">
              <a:rPr lang="mr-IN" smtClean="0"/>
              <a:t>30-08-2023</a:t>
            </a:fld>
            <a:endParaRPr lang="mr-IN"/>
          </a:p>
        </p:txBody>
      </p:sp>
      <p:sp>
        <p:nvSpPr>
          <p:cNvPr id="5" name="Footer Placeholder 4"/>
          <p:cNvSpPr>
            <a:spLocks noGrp="1"/>
          </p:cNvSpPr>
          <p:nvPr>
            <p:ph type="ftr" sz="quarter" idx="11"/>
          </p:nvPr>
        </p:nvSpPr>
        <p:spPr/>
        <p:txBody>
          <a:bodyPr/>
          <a:lstStyle/>
          <a:p>
            <a:endParaRPr lang="mr-IN"/>
          </a:p>
        </p:txBody>
      </p:sp>
      <p:sp>
        <p:nvSpPr>
          <p:cNvPr id="6" name="Slide Number Placeholder 5"/>
          <p:cNvSpPr>
            <a:spLocks noGrp="1"/>
          </p:cNvSpPr>
          <p:nvPr>
            <p:ph type="sldNum" sz="quarter" idx="12"/>
          </p:nvPr>
        </p:nvSpPr>
        <p:spPr/>
        <p:txBody>
          <a:bodyPr/>
          <a:lstStyle/>
          <a:p>
            <a:fld id="{C7F97351-080A-4438-AC96-0B8319D6482E}" type="slidenum">
              <a:rPr lang="mr-IN" smtClean="0"/>
              <a:t>‹#›</a:t>
            </a:fld>
            <a:endParaRPr lang="mr-IN"/>
          </a:p>
        </p:txBody>
      </p:sp>
    </p:spTree>
    <p:extLst>
      <p:ext uri="{BB962C8B-B14F-4D97-AF65-F5344CB8AC3E}">
        <p14:creationId xmlns:p14="http://schemas.microsoft.com/office/powerpoint/2010/main" val="17392084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mr-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mr-IN"/>
          </a:p>
        </p:txBody>
      </p:sp>
      <p:sp>
        <p:nvSpPr>
          <p:cNvPr id="4" name="Date Placeholder 3"/>
          <p:cNvSpPr>
            <a:spLocks noGrp="1"/>
          </p:cNvSpPr>
          <p:nvPr>
            <p:ph type="dt" sz="half" idx="10"/>
          </p:nvPr>
        </p:nvSpPr>
        <p:spPr/>
        <p:txBody>
          <a:bodyPr/>
          <a:lstStyle/>
          <a:p>
            <a:fld id="{A4D3228D-3F15-4012-A950-C2595292E2D7}" type="datetimeFigureOut">
              <a:rPr lang="mr-IN" smtClean="0"/>
              <a:t>30-08-2023</a:t>
            </a:fld>
            <a:endParaRPr lang="mr-IN"/>
          </a:p>
        </p:txBody>
      </p:sp>
      <p:sp>
        <p:nvSpPr>
          <p:cNvPr id="5" name="Footer Placeholder 4"/>
          <p:cNvSpPr>
            <a:spLocks noGrp="1"/>
          </p:cNvSpPr>
          <p:nvPr>
            <p:ph type="ftr" sz="quarter" idx="11"/>
          </p:nvPr>
        </p:nvSpPr>
        <p:spPr/>
        <p:txBody>
          <a:bodyPr/>
          <a:lstStyle/>
          <a:p>
            <a:endParaRPr lang="mr-IN"/>
          </a:p>
        </p:txBody>
      </p:sp>
      <p:sp>
        <p:nvSpPr>
          <p:cNvPr id="6" name="Slide Number Placeholder 5"/>
          <p:cNvSpPr>
            <a:spLocks noGrp="1"/>
          </p:cNvSpPr>
          <p:nvPr>
            <p:ph type="sldNum" sz="quarter" idx="12"/>
          </p:nvPr>
        </p:nvSpPr>
        <p:spPr/>
        <p:txBody>
          <a:bodyPr/>
          <a:lstStyle/>
          <a:p>
            <a:fld id="{C7F97351-080A-4438-AC96-0B8319D6482E}" type="slidenum">
              <a:rPr lang="mr-IN" smtClean="0"/>
              <a:t>‹#›</a:t>
            </a:fld>
            <a:endParaRPr lang="mr-IN"/>
          </a:p>
        </p:txBody>
      </p:sp>
    </p:spTree>
    <p:extLst>
      <p:ext uri="{BB962C8B-B14F-4D97-AF65-F5344CB8AC3E}">
        <p14:creationId xmlns:p14="http://schemas.microsoft.com/office/powerpoint/2010/main" val="25977857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mr-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4D3228D-3F15-4012-A950-C2595292E2D7}" type="datetimeFigureOut">
              <a:rPr lang="mr-IN" smtClean="0"/>
              <a:t>30-08-2023</a:t>
            </a:fld>
            <a:endParaRPr lang="mr-IN"/>
          </a:p>
        </p:txBody>
      </p:sp>
      <p:sp>
        <p:nvSpPr>
          <p:cNvPr id="5" name="Footer Placeholder 4"/>
          <p:cNvSpPr>
            <a:spLocks noGrp="1"/>
          </p:cNvSpPr>
          <p:nvPr>
            <p:ph type="ftr" sz="quarter" idx="11"/>
          </p:nvPr>
        </p:nvSpPr>
        <p:spPr/>
        <p:txBody>
          <a:bodyPr/>
          <a:lstStyle/>
          <a:p>
            <a:endParaRPr lang="mr-IN"/>
          </a:p>
        </p:txBody>
      </p:sp>
      <p:sp>
        <p:nvSpPr>
          <p:cNvPr id="6" name="Slide Number Placeholder 5"/>
          <p:cNvSpPr>
            <a:spLocks noGrp="1"/>
          </p:cNvSpPr>
          <p:nvPr>
            <p:ph type="sldNum" sz="quarter" idx="12"/>
          </p:nvPr>
        </p:nvSpPr>
        <p:spPr/>
        <p:txBody>
          <a:bodyPr/>
          <a:lstStyle/>
          <a:p>
            <a:fld id="{C7F97351-080A-4438-AC96-0B8319D6482E}" type="slidenum">
              <a:rPr lang="mr-IN" smtClean="0"/>
              <a:t>‹#›</a:t>
            </a:fld>
            <a:endParaRPr lang="mr-IN"/>
          </a:p>
        </p:txBody>
      </p:sp>
    </p:spTree>
    <p:extLst>
      <p:ext uri="{BB962C8B-B14F-4D97-AF65-F5344CB8AC3E}">
        <p14:creationId xmlns:p14="http://schemas.microsoft.com/office/powerpoint/2010/main" val="36041785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mr-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mr-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mr-IN"/>
          </a:p>
        </p:txBody>
      </p:sp>
      <p:sp>
        <p:nvSpPr>
          <p:cNvPr id="5" name="Date Placeholder 4"/>
          <p:cNvSpPr>
            <a:spLocks noGrp="1"/>
          </p:cNvSpPr>
          <p:nvPr>
            <p:ph type="dt" sz="half" idx="10"/>
          </p:nvPr>
        </p:nvSpPr>
        <p:spPr/>
        <p:txBody>
          <a:bodyPr/>
          <a:lstStyle/>
          <a:p>
            <a:fld id="{A4D3228D-3F15-4012-A950-C2595292E2D7}" type="datetimeFigureOut">
              <a:rPr lang="mr-IN" smtClean="0"/>
              <a:t>30-08-2023</a:t>
            </a:fld>
            <a:endParaRPr lang="mr-IN"/>
          </a:p>
        </p:txBody>
      </p:sp>
      <p:sp>
        <p:nvSpPr>
          <p:cNvPr id="6" name="Footer Placeholder 5"/>
          <p:cNvSpPr>
            <a:spLocks noGrp="1"/>
          </p:cNvSpPr>
          <p:nvPr>
            <p:ph type="ftr" sz="quarter" idx="11"/>
          </p:nvPr>
        </p:nvSpPr>
        <p:spPr/>
        <p:txBody>
          <a:bodyPr/>
          <a:lstStyle/>
          <a:p>
            <a:endParaRPr lang="mr-IN"/>
          </a:p>
        </p:txBody>
      </p:sp>
      <p:sp>
        <p:nvSpPr>
          <p:cNvPr id="7" name="Slide Number Placeholder 6"/>
          <p:cNvSpPr>
            <a:spLocks noGrp="1"/>
          </p:cNvSpPr>
          <p:nvPr>
            <p:ph type="sldNum" sz="quarter" idx="12"/>
          </p:nvPr>
        </p:nvSpPr>
        <p:spPr/>
        <p:txBody>
          <a:bodyPr/>
          <a:lstStyle/>
          <a:p>
            <a:fld id="{C7F97351-080A-4438-AC96-0B8319D6482E}" type="slidenum">
              <a:rPr lang="mr-IN" smtClean="0"/>
              <a:t>‹#›</a:t>
            </a:fld>
            <a:endParaRPr lang="mr-IN"/>
          </a:p>
        </p:txBody>
      </p:sp>
    </p:spTree>
    <p:extLst>
      <p:ext uri="{BB962C8B-B14F-4D97-AF65-F5344CB8AC3E}">
        <p14:creationId xmlns:p14="http://schemas.microsoft.com/office/powerpoint/2010/main" val="29869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mr-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mr-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mr-IN"/>
          </a:p>
        </p:txBody>
      </p:sp>
      <p:sp>
        <p:nvSpPr>
          <p:cNvPr id="7" name="Date Placeholder 6"/>
          <p:cNvSpPr>
            <a:spLocks noGrp="1"/>
          </p:cNvSpPr>
          <p:nvPr>
            <p:ph type="dt" sz="half" idx="10"/>
          </p:nvPr>
        </p:nvSpPr>
        <p:spPr/>
        <p:txBody>
          <a:bodyPr/>
          <a:lstStyle/>
          <a:p>
            <a:fld id="{A4D3228D-3F15-4012-A950-C2595292E2D7}" type="datetimeFigureOut">
              <a:rPr lang="mr-IN" smtClean="0"/>
              <a:t>30-08-2023</a:t>
            </a:fld>
            <a:endParaRPr lang="mr-IN"/>
          </a:p>
        </p:txBody>
      </p:sp>
      <p:sp>
        <p:nvSpPr>
          <p:cNvPr id="8" name="Footer Placeholder 7"/>
          <p:cNvSpPr>
            <a:spLocks noGrp="1"/>
          </p:cNvSpPr>
          <p:nvPr>
            <p:ph type="ftr" sz="quarter" idx="11"/>
          </p:nvPr>
        </p:nvSpPr>
        <p:spPr/>
        <p:txBody>
          <a:bodyPr/>
          <a:lstStyle/>
          <a:p>
            <a:endParaRPr lang="mr-IN"/>
          </a:p>
        </p:txBody>
      </p:sp>
      <p:sp>
        <p:nvSpPr>
          <p:cNvPr id="9" name="Slide Number Placeholder 8"/>
          <p:cNvSpPr>
            <a:spLocks noGrp="1"/>
          </p:cNvSpPr>
          <p:nvPr>
            <p:ph type="sldNum" sz="quarter" idx="12"/>
          </p:nvPr>
        </p:nvSpPr>
        <p:spPr/>
        <p:txBody>
          <a:bodyPr/>
          <a:lstStyle/>
          <a:p>
            <a:fld id="{C7F97351-080A-4438-AC96-0B8319D6482E}" type="slidenum">
              <a:rPr lang="mr-IN" smtClean="0"/>
              <a:t>‹#›</a:t>
            </a:fld>
            <a:endParaRPr lang="mr-IN"/>
          </a:p>
        </p:txBody>
      </p:sp>
    </p:spTree>
    <p:extLst>
      <p:ext uri="{BB962C8B-B14F-4D97-AF65-F5344CB8AC3E}">
        <p14:creationId xmlns:p14="http://schemas.microsoft.com/office/powerpoint/2010/main" val="1023753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mr-IN"/>
          </a:p>
        </p:txBody>
      </p:sp>
      <p:sp>
        <p:nvSpPr>
          <p:cNvPr id="3" name="Date Placeholder 2"/>
          <p:cNvSpPr>
            <a:spLocks noGrp="1"/>
          </p:cNvSpPr>
          <p:nvPr>
            <p:ph type="dt" sz="half" idx="10"/>
          </p:nvPr>
        </p:nvSpPr>
        <p:spPr/>
        <p:txBody>
          <a:bodyPr/>
          <a:lstStyle/>
          <a:p>
            <a:fld id="{A4D3228D-3F15-4012-A950-C2595292E2D7}" type="datetimeFigureOut">
              <a:rPr lang="mr-IN" smtClean="0"/>
              <a:t>30-08-2023</a:t>
            </a:fld>
            <a:endParaRPr lang="mr-IN"/>
          </a:p>
        </p:txBody>
      </p:sp>
      <p:sp>
        <p:nvSpPr>
          <p:cNvPr id="4" name="Footer Placeholder 3"/>
          <p:cNvSpPr>
            <a:spLocks noGrp="1"/>
          </p:cNvSpPr>
          <p:nvPr>
            <p:ph type="ftr" sz="quarter" idx="11"/>
          </p:nvPr>
        </p:nvSpPr>
        <p:spPr/>
        <p:txBody>
          <a:bodyPr/>
          <a:lstStyle/>
          <a:p>
            <a:endParaRPr lang="mr-IN"/>
          </a:p>
        </p:txBody>
      </p:sp>
      <p:sp>
        <p:nvSpPr>
          <p:cNvPr id="5" name="Slide Number Placeholder 4"/>
          <p:cNvSpPr>
            <a:spLocks noGrp="1"/>
          </p:cNvSpPr>
          <p:nvPr>
            <p:ph type="sldNum" sz="quarter" idx="12"/>
          </p:nvPr>
        </p:nvSpPr>
        <p:spPr/>
        <p:txBody>
          <a:bodyPr/>
          <a:lstStyle/>
          <a:p>
            <a:fld id="{C7F97351-080A-4438-AC96-0B8319D6482E}" type="slidenum">
              <a:rPr lang="mr-IN" smtClean="0"/>
              <a:t>‹#›</a:t>
            </a:fld>
            <a:endParaRPr lang="mr-IN"/>
          </a:p>
        </p:txBody>
      </p:sp>
    </p:spTree>
    <p:extLst>
      <p:ext uri="{BB962C8B-B14F-4D97-AF65-F5344CB8AC3E}">
        <p14:creationId xmlns:p14="http://schemas.microsoft.com/office/powerpoint/2010/main" val="7058078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D3228D-3F15-4012-A950-C2595292E2D7}" type="datetimeFigureOut">
              <a:rPr lang="mr-IN" smtClean="0"/>
              <a:t>30-08-2023</a:t>
            </a:fld>
            <a:endParaRPr lang="mr-IN"/>
          </a:p>
        </p:txBody>
      </p:sp>
      <p:sp>
        <p:nvSpPr>
          <p:cNvPr id="3" name="Footer Placeholder 2"/>
          <p:cNvSpPr>
            <a:spLocks noGrp="1"/>
          </p:cNvSpPr>
          <p:nvPr>
            <p:ph type="ftr" sz="quarter" idx="11"/>
          </p:nvPr>
        </p:nvSpPr>
        <p:spPr/>
        <p:txBody>
          <a:bodyPr/>
          <a:lstStyle/>
          <a:p>
            <a:endParaRPr lang="mr-IN"/>
          </a:p>
        </p:txBody>
      </p:sp>
      <p:sp>
        <p:nvSpPr>
          <p:cNvPr id="4" name="Slide Number Placeholder 3"/>
          <p:cNvSpPr>
            <a:spLocks noGrp="1"/>
          </p:cNvSpPr>
          <p:nvPr>
            <p:ph type="sldNum" sz="quarter" idx="12"/>
          </p:nvPr>
        </p:nvSpPr>
        <p:spPr/>
        <p:txBody>
          <a:bodyPr/>
          <a:lstStyle/>
          <a:p>
            <a:fld id="{C7F97351-080A-4438-AC96-0B8319D6482E}" type="slidenum">
              <a:rPr lang="mr-IN" smtClean="0"/>
              <a:t>‹#›</a:t>
            </a:fld>
            <a:endParaRPr lang="mr-IN"/>
          </a:p>
        </p:txBody>
      </p:sp>
    </p:spTree>
    <p:extLst>
      <p:ext uri="{BB962C8B-B14F-4D97-AF65-F5344CB8AC3E}">
        <p14:creationId xmlns:p14="http://schemas.microsoft.com/office/powerpoint/2010/main" val="13419323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mr-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mr-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4D3228D-3F15-4012-A950-C2595292E2D7}" type="datetimeFigureOut">
              <a:rPr lang="mr-IN" smtClean="0"/>
              <a:t>30-08-2023</a:t>
            </a:fld>
            <a:endParaRPr lang="mr-IN"/>
          </a:p>
        </p:txBody>
      </p:sp>
      <p:sp>
        <p:nvSpPr>
          <p:cNvPr id="6" name="Footer Placeholder 5"/>
          <p:cNvSpPr>
            <a:spLocks noGrp="1"/>
          </p:cNvSpPr>
          <p:nvPr>
            <p:ph type="ftr" sz="quarter" idx="11"/>
          </p:nvPr>
        </p:nvSpPr>
        <p:spPr/>
        <p:txBody>
          <a:bodyPr/>
          <a:lstStyle/>
          <a:p>
            <a:endParaRPr lang="mr-IN"/>
          </a:p>
        </p:txBody>
      </p:sp>
      <p:sp>
        <p:nvSpPr>
          <p:cNvPr id="7" name="Slide Number Placeholder 6"/>
          <p:cNvSpPr>
            <a:spLocks noGrp="1"/>
          </p:cNvSpPr>
          <p:nvPr>
            <p:ph type="sldNum" sz="quarter" idx="12"/>
          </p:nvPr>
        </p:nvSpPr>
        <p:spPr/>
        <p:txBody>
          <a:bodyPr/>
          <a:lstStyle/>
          <a:p>
            <a:fld id="{C7F97351-080A-4438-AC96-0B8319D6482E}" type="slidenum">
              <a:rPr lang="mr-IN" smtClean="0"/>
              <a:t>‹#›</a:t>
            </a:fld>
            <a:endParaRPr lang="mr-IN"/>
          </a:p>
        </p:txBody>
      </p:sp>
    </p:spTree>
    <p:extLst>
      <p:ext uri="{BB962C8B-B14F-4D97-AF65-F5344CB8AC3E}">
        <p14:creationId xmlns:p14="http://schemas.microsoft.com/office/powerpoint/2010/main" val="3314679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mr-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mr-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4D3228D-3F15-4012-A950-C2595292E2D7}" type="datetimeFigureOut">
              <a:rPr lang="mr-IN" smtClean="0"/>
              <a:t>30-08-2023</a:t>
            </a:fld>
            <a:endParaRPr lang="mr-IN"/>
          </a:p>
        </p:txBody>
      </p:sp>
      <p:sp>
        <p:nvSpPr>
          <p:cNvPr id="6" name="Footer Placeholder 5"/>
          <p:cNvSpPr>
            <a:spLocks noGrp="1"/>
          </p:cNvSpPr>
          <p:nvPr>
            <p:ph type="ftr" sz="quarter" idx="11"/>
          </p:nvPr>
        </p:nvSpPr>
        <p:spPr/>
        <p:txBody>
          <a:bodyPr/>
          <a:lstStyle/>
          <a:p>
            <a:endParaRPr lang="mr-IN"/>
          </a:p>
        </p:txBody>
      </p:sp>
      <p:sp>
        <p:nvSpPr>
          <p:cNvPr id="7" name="Slide Number Placeholder 6"/>
          <p:cNvSpPr>
            <a:spLocks noGrp="1"/>
          </p:cNvSpPr>
          <p:nvPr>
            <p:ph type="sldNum" sz="quarter" idx="12"/>
          </p:nvPr>
        </p:nvSpPr>
        <p:spPr/>
        <p:txBody>
          <a:bodyPr/>
          <a:lstStyle/>
          <a:p>
            <a:fld id="{C7F97351-080A-4438-AC96-0B8319D6482E}" type="slidenum">
              <a:rPr lang="mr-IN" smtClean="0"/>
              <a:t>‹#›</a:t>
            </a:fld>
            <a:endParaRPr lang="mr-IN"/>
          </a:p>
        </p:txBody>
      </p:sp>
    </p:spTree>
    <p:extLst>
      <p:ext uri="{BB962C8B-B14F-4D97-AF65-F5344CB8AC3E}">
        <p14:creationId xmlns:p14="http://schemas.microsoft.com/office/powerpoint/2010/main" val="33069265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mr-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mr-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4D3228D-3F15-4012-A950-C2595292E2D7}" type="datetimeFigureOut">
              <a:rPr lang="mr-IN" smtClean="0"/>
              <a:t>30-08-2023</a:t>
            </a:fld>
            <a:endParaRPr lang="mr-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mr-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7F97351-080A-4438-AC96-0B8319D6482E}" type="slidenum">
              <a:rPr lang="mr-IN" smtClean="0"/>
              <a:t>‹#›</a:t>
            </a:fld>
            <a:endParaRPr lang="mr-IN"/>
          </a:p>
        </p:txBody>
      </p:sp>
    </p:spTree>
    <p:extLst>
      <p:ext uri="{BB962C8B-B14F-4D97-AF65-F5344CB8AC3E}">
        <p14:creationId xmlns:p14="http://schemas.microsoft.com/office/powerpoint/2010/main" val="27887507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mr-I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95626"/>
            <a:ext cx="12192000" cy="2862322"/>
          </a:xfrm>
          <a:prstGeom prst="rect">
            <a:avLst/>
          </a:prstGeom>
        </p:spPr>
        <p:txBody>
          <a:bodyPr wrap="square">
            <a:spAutoFit/>
          </a:bodyPr>
          <a:lstStyle/>
          <a:p>
            <a:pPr algn="ctr"/>
            <a:endParaRPr lang="en-US" sz="3600" b="1" dirty="0" smtClean="0">
              <a:solidFill>
                <a:schemeClr val="accent1">
                  <a:lumMod val="75000"/>
                </a:schemeClr>
              </a:solidFill>
              <a:latin typeface="Times New Roman" panose="02020603050405020304" pitchFamily="18" charset="0"/>
              <a:cs typeface="Times New Roman" panose="02020603050405020304" pitchFamily="18" charset="0"/>
            </a:endParaRPr>
          </a:p>
          <a:p>
            <a:pPr algn="ctr"/>
            <a:r>
              <a:rPr lang="en-US" sz="3600" b="1" dirty="0" smtClean="0">
                <a:solidFill>
                  <a:schemeClr val="accent1">
                    <a:lumMod val="75000"/>
                  </a:schemeClr>
                </a:solidFill>
                <a:latin typeface="Times New Roman" panose="02020603050405020304" pitchFamily="18" charset="0"/>
                <a:cs typeface="Times New Roman" panose="02020603050405020304" pitchFamily="18" charset="0"/>
              </a:rPr>
              <a:t>C-DAC</a:t>
            </a:r>
            <a:r>
              <a:rPr lang="en-US" sz="3600" dirty="0" smtClean="0">
                <a:solidFill>
                  <a:schemeClr val="accent1">
                    <a:lumMod val="75000"/>
                  </a:schemeClr>
                </a:solidFill>
                <a:latin typeface="Times New Roman" panose="02020603050405020304" pitchFamily="18" charset="0"/>
                <a:cs typeface="Times New Roman" panose="02020603050405020304" pitchFamily="18" charset="0"/>
              </a:rPr>
              <a:t>  </a:t>
            </a:r>
            <a:r>
              <a:rPr lang="en-US" sz="3600" b="1" dirty="0" smtClean="0">
                <a:solidFill>
                  <a:schemeClr val="accent1">
                    <a:lumMod val="75000"/>
                  </a:schemeClr>
                </a:solidFill>
                <a:latin typeface="Times New Roman" panose="02020603050405020304" pitchFamily="18" charset="0"/>
                <a:cs typeface="Times New Roman" panose="02020603050405020304" pitchFamily="18" charset="0"/>
              </a:rPr>
              <a:t>ACTS</a:t>
            </a:r>
          </a:p>
          <a:p>
            <a:pPr algn="ctr"/>
            <a:endParaRPr lang="en-US" sz="3600" b="1" dirty="0">
              <a:solidFill>
                <a:schemeClr val="accent1">
                  <a:lumMod val="75000"/>
                </a:schemeClr>
              </a:solidFill>
              <a:latin typeface="Times New Roman" panose="02020603050405020304" pitchFamily="18" charset="0"/>
              <a:cs typeface="Times New Roman" panose="02020603050405020304" pitchFamily="18" charset="0"/>
            </a:endParaRPr>
          </a:p>
          <a:p>
            <a:pPr algn="ctr"/>
            <a:r>
              <a:rPr lang="en-US" sz="3600" b="1" dirty="0" smtClean="0">
                <a:solidFill>
                  <a:schemeClr val="accent1">
                    <a:lumMod val="75000"/>
                  </a:schemeClr>
                </a:solidFill>
                <a:latin typeface="Times New Roman" panose="02020603050405020304" pitchFamily="18" charset="0"/>
                <a:cs typeface="Times New Roman" panose="02020603050405020304" pitchFamily="18" charset="0"/>
              </a:rPr>
              <a:t>HIGH PERFORMANCE COMPUTING IN</a:t>
            </a:r>
            <a:br>
              <a:rPr lang="en-US" sz="3600" b="1" dirty="0" smtClean="0">
                <a:solidFill>
                  <a:schemeClr val="accent1">
                    <a:lumMod val="75000"/>
                  </a:schemeClr>
                </a:solidFill>
                <a:latin typeface="Times New Roman" panose="02020603050405020304" pitchFamily="18" charset="0"/>
                <a:cs typeface="Times New Roman" panose="02020603050405020304" pitchFamily="18" charset="0"/>
              </a:rPr>
            </a:br>
            <a:r>
              <a:rPr lang="en-US" sz="3600" b="1" dirty="0" smtClean="0">
                <a:solidFill>
                  <a:schemeClr val="accent1">
                    <a:lumMod val="75000"/>
                  </a:schemeClr>
                </a:solidFill>
                <a:latin typeface="Times New Roman" panose="02020603050405020304" pitchFamily="18" charset="0"/>
                <a:cs typeface="Times New Roman" panose="02020603050405020304" pitchFamily="18" charset="0"/>
              </a:rPr>
              <a:t>APPLICATION PROGRAMMING</a:t>
            </a:r>
            <a:r>
              <a:rPr lang="en-US" sz="3600" dirty="0" smtClean="0">
                <a:solidFill>
                  <a:schemeClr val="accent1">
                    <a:lumMod val="75000"/>
                  </a:schemeClr>
                </a:solidFill>
                <a:latin typeface="Times New Roman" panose="02020603050405020304" pitchFamily="18" charset="0"/>
                <a:cs typeface="Times New Roman" panose="02020603050405020304" pitchFamily="18" charset="0"/>
              </a:rPr>
              <a:t> </a:t>
            </a:r>
            <a:endParaRPr lang="mr-IN" sz="3600" dirty="0">
              <a:solidFill>
                <a:schemeClr val="accent1">
                  <a:lumMod val="75000"/>
                </a:schemeClr>
              </a:solidFill>
              <a:latin typeface="Times New Roman" panose="02020603050405020304" pitchFamily="18" charset="0"/>
            </a:endParaRPr>
          </a:p>
        </p:txBody>
      </p:sp>
      <p:sp>
        <p:nvSpPr>
          <p:cNvPr id="3" name="Rectangle 2"/>
          <p:cNvSpPr/>
          <p:nvPr/>
        </p:nvSpPr>
        <p:spPr>
          <a:xfrm>
            <a:off x="0" y="3886171"/>
            <a:ext cx="12192000" cy="1200329"/>
          </a:xfrm>
          <a:prstGeom prst="rect">
            <a:avLst/>
          </a:prstGeom>
        </p:spPr>
        <p:txBody>
          <a:bodyPr wrap="square">
            <a:spAutoFit/>
          </a:bodyPr>
          <a:lstStyle/>
          <a:p>
            <a:pPr algn="ctr"/>
            <a:r>
              <a:rPr lang="en-US" sz="3600" b="1" dirty="0" smtClean="0">
                <a:latin typeface="Times New Roman" panose="02020603050405020304" pitchFamily="18" charset="0"/>
                <a:cs typeface="Times New Roman" panose="02020603050405020304" pitchFamily="18" charset="0"/>
              </a:rPr>
              <a:t>Project  </a:t>
            </a:r>
            <a:r>
              <a:rPr lang="en-US" sz="3600" b="1" dirty="0" smtClean="0">
                <a:latin typeface="Times New Roman" panose="02020603050405020304" pitchFamily="18" charset="0"/>
                <a:cs typeface="Times New Roman" panose="02020603050405020304" pitchFamily="18" charset="0"/>
              </a:rPr>
              <a:t>on</a:t>
            </a:r>
          </a:p>
          <a:p>
            <a:pPr algn="ctr"/>
            <a:r>
              <a:rPr lang="en-US" sz="3600" b="1" dirty="0" smtClean="0">
                <a:latin typeface="Times New Roman" panose="02020603050405020304" pitchFamily="18" charset="0"/>
                <a:cs typeface="Times New Roman" panose="02020603050405020304" pitchFamily="18" charset="0"/>
              </a:rPr>
              <a:t>  </a:t>
            </a:r>
            <a:r>
              <a:rPr lang="en-US" sz="3600" b="1" dirty="0" smtClean="0">
                <a:latin typeface="Times New Roman" panose="02020603050405020304" pitchFamily="18" charset="0"/>
                <a:cs typeface="Times New Roman" panose="02020603050405020304" pitchFamily="18" charset="0"/>
              </a:rPr>
              <a:t>Profiling</a:t>
            </a:r>
            <a:r>
              <a:rPr lang="en-US" sz="3600" dirty="0" smtClean="0">
                <a:latin typeface="Times New Roman" panose="02020603050405020304" pitchFamily="18" charset="0"/>
                <a:cs typeface="Times New Roman" panose="02020603050405020304" pitchFamily="18" charset="0"/>
              </a:rPr>
              <a:t>  </a:t>
            </a:r>
            <a:r>
              <a:rPr lang="en-US" sz="3600" b="1" dirty="0" smtClean="0">
                <a:latin typeface="Times New Roman" panose="02020603050405020304" pitchFamily="18" charset="0"/>
                <a:cs typeface="Times New Roman" panose="02020603050405020304" pitchFamily="18" charset="0"/>
              </a:rPr>
              <a:t>Tool</a:t>
            </a:r>
            <a:r>
              <a:rPr lang="en-US" sz="3600" dirty="0" smtClean="0">
                <a:latin typeface="Times New Roman" panose="02020603050405020304" pitchFamily="18" charset="0"/>
                <a:cs typeface="Times New Roman" panose="02020603050405020304" pitchFamily="18" charset="0"/>
              </a:rPr>
              <a:t> </a:t>
            </a:r>
            <a:r>
              <a:rPr lang="en-US" sz="3600" b="1" dirty="0" smtClean="0">
                <a:latin typeface="Times New Roman" panose="02020603050405020304" pitchFamily="18" charset="0"/>
                <a:cs typeface="Times New Roman" panose="02020603050405020304" pitchFamily="18" charset="0"/>
              </a:rPr>
              <a:t>Development</a:t>
            </a:r>
            <a:endParaRPr lang="en-US" sz="3600" b="1"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2"/>
          <a:stretch>
            <a:fillRect/>
          </a:stretch>
        </p:blipFill>
        <p:spPr>
          <a:xfrm>
            <a:off x="2206869" y="753780"/>
            <a:ext cx="2043102" cy="1073007"/>
          </a:xfrm>
          <a:prstGeom prst="rect">
            <a:avLst/>
          </a:prstGeom>
        </p:spPr>
      </p:pic>
    </p:spTree>
    <p:extLst>
      <p:ext uri="{BB962C8B-B14F-4D97-AF65-F5344CB8AC3E}">
        <p14:creationId xmlns:p14="http://schemas.microsoft.com/office/powerpoint/2010/main" val="32823922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47472" y="733937"/>
            <a:ext cx="11329416" cy="5969186"/>
          </a:xfrm>
          <a:prstGeom prst="rect">
            <a:avLst/>
          </a:prstGeom>
        </p:spPr>
      </p:pic>
      <p:sp>
        <p:nvSpPr>
          <p:cNvPr id="3" name="Rectangle 2"/>
          <p:cNvSpPr/>
          <p:nvPr/>
        </p:nvSpPr>
        <p:spPr>
          <a:xfrm>
            <a:off x="347472" y="193403"/>
            <a:ext cx="2790251" cy="369332"/>
          </a:xfrm>
          <a:prstGeom prst="rect">
            <a:avLst/>
          </a:prstGeom>
        </p:spPr>
        <p:txBody>
          <a:bodyPr wrap="none">
            <a:spAutoFit/>
          </a:bodyPr>
          <a:lstStyle/>
          <a:p>
            <a:r>
              <a:rPr lang="en-US" b="1" dirty="0">
                <a:latin typeface="Times New Roman" panose="02020603050405020304" pitchFamily="18" charset="0"/>
                <a:cs typeface="Times New Roman" panose="02020603050405020304" pitchFamily="18" charset="0"/>
              </a:rPr>
              <a:t>Intel Advisor  </a:t>
            </a:r>
            <a:r>
              <a:rPr lang="en-US" b="1" dirty="0" smtClean="0">
                <a:latin typeface="Times New Roman" panose="02020603050405020304" pitchFamily="18" charset="0"/>
                <a:cs typeface="Times New Roman" panose="02020603050405020304" pitchFamily="18" charset="0"/>
              </a:rPr>
              <a:t>Shell  </a:t>
            </a:r>
            <a:r>
              <a:rPr lang="en-US" b="1" dirty="0">
                <a:latin typeface="Times New Roman" panose="02020603050405020304" pitchFamily="18" charset="0"/>
                <a:cs typeface="Times New Roman" panose="02020603050405020304" pitchFamily="18" charset="0"/>
              </a:rPr>
              <a:t>Script</a:t>
            </a:r>
            <a:endParaRPr lang="mr-IN" b="1" dirty="0">
              <a:latin typeface="Times New Roman" panose="02020603050405020304" pitchFamily="18" charset="0"/>
            </a:endParaRPr>
          </a:p>
        </p:txBody>
      </p:sp>
    </p:spTree>
    <p:extLst>
      <p:ext uri="{BB962C8B-B14F-4D97-AF65-F5344CB8AC3E}">
        <p14:creationId xmlns:p14="http://schemas.microsoft.com/office/powerpoint/2010/main" val="1577093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59423" y="559384"/>
            <a:ext cx="10960299" cy="6133019"/>
          </a:xfrm>
          <a:prstGeom prst="rect">
            <a:avLst/>
          </a:prstGeom>
        </p:spPr>
      </p:pic>
      <p:sp>
        <p:nvSpPr>
          <p:cNvPr id="3" name="TextBox 2"/>
          <p:cNvSpPr txBox="1"/>
          <p:nvPr/>
        </p:nvSpPr>
        <p:spPr>
          <a:xfrm>
            <a:off x="659423" y="159274"/>
            <a:ext cx="981359" cy="400110"/>
          </a:xfrm>
          <a:prstGeom prst="rect">
            <a:avLst/>
          </a:prstGeom>
          <a:noFill/>
        </p:spPr>
        <p:txBody>
          <a:bodyPr wrap="none" rtlCol="0">
            <a:spAutoFit/>
          </a:bodyPr>
          <a:lstStyle/>
          <a:p>
            <a:r>
              <a:rPr lang="en-US" sz="2000" b="1" dirty="0" smtClean="0">
                <a:latin typeface="Times New Roman" panose="02020603050405020304" pitchFamily="18" charset="0"/>
                <a:cs typeface="Times New Roman" panose="02020603050405020304" pitchFamily="18" charset="0"/>
              </a:rPr>
              <a:t>Output</a:t>
            </a:r>
            <a:endParaRPr lang="mr-IN" sz="2000" b="1" dirty="0">
              <a:latin typeface="Times New Roman" panose="02020603050405020304" pitchFamily="18" charset="0"/>
            </a:endParaRPr>
          </a:p>
        </p:txBody>
      </p:sp>
    </p:spTree>
    <p:extLst>
      <p:ext uri="{BB962C8B-B14F-4D97-AF65-F5344CB8AC3E}">
        <p14:creationId xmlns:p14="http://schemas.microsoft.com/office/powerpoint/2010/main" val="16473146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39614" y="175846"/>
            <a:ext cx="1762598" cy="461665"/>
          </a:xfrm>
          <a:prstGeom prst="rect">
            <a:avLst/>
          </a:prstGeom>
          <a:noFill/>
        </p:spPr>
        <p:txBody>
          <a:bodyPr wrap="none" rtlCol="0">
            <a:spAutoFit/>
          </a:bodyPr>
          <a:lstStyle/>
          <a:p>
            <a:r>
              <a:rPr lang="en-US" sz="2400" b="1" dirty="0" err="1" smtClean="0">
                <a:latin typeface="Times New Roman" panose="02020603050405020304" pitchFamily="18" charset="0"/>
                <a:cs typeface="Times New Roman" panose="02020603050405020304" pitchFamily="18" charset="0"/>
              </a:rPr>
              <a:t>HPCToolkit</a:t>
            </a:r>
            <a:endParaRPr lang="mr-IN" sz="2400" b="1" dirty="0">
              <a:latin typeface="Times New Roman" panose="02020603050405020304" pitchFamily="18" charset="0"/>
            </a:endParaRPr>
          </a:p>
        </p:txBody>
      </p:sp>
      <p:sp>
        <p:nvSpPr>
          <p:cNvPr id="3" name="Rectangle 2"/>
          <p:cNvSpPr/>
          <p:nvPr/>
        </p:nvSpPr>
        <p:spPr>
          <a:xfrm>
            <a:off x="439615" y="945012"/>
            <a:ext cx="10832124" cy="4191660"/>
          </a:xfrm>
          <a:prstGeom prst="rect">
            <a:avLst/>
          </a:prstGeom>
        </p:spPr>
        <p:txBody>
          <a:bodyPr wrap="square">
            <a:spAutoFit/>
          </a:bodyPr>
          <a:lstStyle/>
          <a:p>
            <a:pPr algn="just">
              <a:lnSpc>
                <a:spcPct val="150000"/>
              </a:lnSpc>
            </a:pPr>
            <a:r>
              <a:rPr lang="en-US" sz="2000" dirty="0" err="1">
                <a:latin typeface="Times New Roman" panose="02020603050405020304" pitchFamily="18" charset="0"/>
                <a:cs typeface="Times New Roman" panose="02020603050405020304" pitchFamily="18" charset="0"/>
              </a:rPr>
              <a:t>HPCToolkit</a:t>
            </a:r>
            <a:r>
              <a:rPr lang="en-US" sz="2000" dirty="0">
                <a:latin typeface="Times New Roman" panose="02020603050405020304" pitchFamily="18" charset="0"/>
                <a:cs typeface="Times New Roman" panose="02020603050405020304" pitchFamily="18" charset="0"/>
              </a:rPr>
              <a:t> is a performance analysis tool suite designed for profiling and analyzing the performance of high-performance computing (HPC) applications. It is widely used by developers and researchers to understand the behavior of their applications, identify performance bottlenecks, and optimize code for better performance</a:t>
            </a:r>
            <a:r>
              <a:rPr lang="en-US" sz="2000" dirty="0" smtClean="0">
                <a:latin typeface="Times New Roman" panose="02020603050405020304" pitchFamily="18" charset="0"/>
                <a:cs typeface="Times New Roman" panose="02020603050405020304" pitchFamily="18" charset="0"/>
              </a:rPr>
              <a:t>.</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dirty="0" err="1">
                <a:latin typeface="Times New Roman" panose="02020603050405020304" pitchFamily="18" charset="0"/>
                <a:cs typeface="Times New Roman" panose="02020603050405020304" pitchFamily="18" charset="0"/>
              </a:rPr>
              <a:t>HPCToolkit</a:t>
            </a:r>
            <a:r>
              <a:rPr lang="en-US" sz="2000" dirty="0">
                <a:latin typeface="Times New Roman" panose="02020603050405020304" pitchFamily="18" charset="0"/>
                <a:cs typeface="Times New Roman" panose="02020603050405020304" pitchFamily="18" charset="0"/>
              </a:rPr>
              <a:t> supports various programming languages, including C, C++, and Fortran. It's commonly used in the HPC community to optimize applications for performance on supercomputers and clusters. By identifying performance bottlenecks and areas of inefficiency, developers can make targeted optimizations that lead to more efficient and faster-running applications</a:t>
            </a:r>
            <a:r>
              <a:rPr lang="en-US" sz="2000" dirty="0" smtClean="0">
                <a:latin typeface="Times New Roman" panose="02020603050405020304" pitchFamily="18" charset="0"/>
                <a:cs typeface="Times New Roman" panose="02020603050405020304" pitchFamily="18" charset="0"/>
              </a:rPr>
              <a:t>.</a:t>
            </a:r>
            <a:endParaRPr lang="mr-IN" sz="2000" dirty="0">
              <a:latin typeface="Times New Roman" panose="02020603050405020304" pitchFamily="18" charset="0"/>
            </a:endParaRPr>
          </a:p>
        </p:txBody>
      </p:sp>
    </p:spTree>
    <p:extLst>
      <p:ext uri="{BB962C8B-B14F-4D97-AF65-F5344CB8AC3E}">
        <p14:creationId xmlns:p14="http://schemas.microsoft.com/office/powerpoint/2010/main" val="3992026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27539" y="428124"/>
            <a:ext cx="11034345" cy="4708981"/>
          </a:xfrm>
          <a:prstGeom prst="rect">
            <a:avLst/>
          </a:prstGeom>
        </p:spPr>
        <p:txBody>
          <a:bodyPr wrap="square">
            <a:spAutoFit/>
          </a:bodyPr>
          <a:lstStyle/>
          <a:p>
            <a:pPr algn="just"/>
            <a:r>
              <a:rPr lang="en-US" sz="2000" dirty="0">
                <a:latin typeface="Times New Roman" panose="02020603050405020304" pitchFamily="18" charset="0"/>
                <a:cs typeface="Times New Roman" panose="02020603050405020304" pitchFamily="18" charset="0"/>
              </a:rPr>
              <a:t>The </a:t>
            </a:r>
            <a:r>
              <a:rPr lang="en-US" sz="2000" dirty="0" err="1">
                <a:latin typeface="Times New Roman" panose="02020603050405020304" pitchFamily="18" charset="0"/>
                <a:cs typeface="Times New Roman" panose="02020603050405020304" pitchFamily="18" charset="0"/>
              </a:rPr>
              <a:t>HPCToolkit</a:t>
            </a:r>
            <a:r>
              <a:rPr lang="en-US" sz="2000" dirty="0">
                <a:latin typeface="Times New Roman" panose="02020603050405020304" pitchFamily="18" charset="0"/>
                <a:cs typeface="Times New Roman" panose="02020603050405020304" pitchFamily="18" charset="0"/>
              </a:rPr>
              <a:t> suite includes various </a:t>
            </a:r>
            <a:r>
              <a:rPr lang="en-US" sz="2000" dirty="0" smtClean="0">
                <a:latin typeface="Times New Roman" panose="02020603050405020304" pitchFamily="18" charset="0"/>
                <a:cs typeface="Times New Roman" panose="02020603050405020304" pitchFamily="18" charset="0"/>
              </a:rPr>
              <a:t>command </a:t>
            </a:r>
            <a:r>
              <a:rPr lang="en-US" sz="2000" dirty="0">
                <a:latin typeface="Times New Roman" panose="02020603050405020304" pitchFamily="18" charset="0"/>
                <a:cs typeface="Times New Roman" panose="02020603050405020304" pitchFamily="18" charset="0"/>
              </a:rPr>
              <a:t>that help in different aspects of performance analysis:</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err="1">
                <a:latin typeface="Times New Roman" panose="02020603050405020304" pitchFamily="18" charset="0"/>
                <a:cs typeface="Times New Roman" panose="02020603050405020304" pitchFamily="18" charset="0"/>
              </a:rPr>
              <a:t>hpcrun</a:t>
            </a:r>
            <a:r>
              <a:rPr lang="en-US" sz="2000" dirty="0">
                <a:latin typeface="Times New Roman" panose="02020603050405020304" pitchFamily="18" charset="0"/>
                <a:cs typeface="Times New Roman" panose="02020603050405020304" pitchFamily="18" charset="0"/>
              </a:rPr>
              <a:t>: This is a binary instrumentation tool that collects data about the execution of an application. It inserts lightweight instrumentation code into the application's binary, allowing it to track various performance metrics such as time spent in functions, call paths, and memory usage.</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err="1">
                <a:latin typeface="Times New Roman" panose="02020603050405020304" pitchFamily="18" charset="0"/>
                <a:cs typeface="Times New Roman" panose="02020603050405020304" pitchFamily="18" charset="0"/>
              </a:rPr>
              <a:t>hpcstruct</a:t>
            </a:r>
            <a:r>
              <a:rPr lang="en-US" sz="2000" dirty="0">
                <a:latin typeface="Times New Roman" panose="02020603050405020304" pitchFamily="18" charset="0"/>
                <a:cs typeface="Times New Roman" panose="02020603050405020304" pitchFamily="18" charset="0"/>
              </a:rPr>
              <a:t>: It helps in associating the performance data collected with the source code, enabling a more user-friendly representation of performance metrics in the context of the code.</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err="1">
                <a:latin typeface="Times New Roman" panose="02020603050405020304" pitchFamily="18" charset="0"/>
                <a:cs typeface="Times New Roman" panose="02020603050405020304" pitchFamily="18" charset="0"/>
              </a:rPr>
              <a:t>hpcprof</a:t>
            </a:r>
            <a:r>
              <a:rPr lang="en-US" sz="2000" dirty="0">
                <a:latin typeface="Times New Roman" panose="02020603050405020304" pitchFamily="18" charset="0"/>
                <a:cs typeface="Times New Roman" panose="02020603050405020304" pitchFamily="18" charset="0"/>
              </a:rPr>
              <a:t>: This tool combines the instrumented binary, performance data, and mapping information to generate a profile that shows how much time is spent in various functions and call paths.</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err="1">
                <a:latin typeface="Times New Roman" panose="02020603050405020304" pitchFamily="18" charset="0"/>
                <a:cs typeface="Times New Roman" panose="02020603050405020304" pitchFamily="18" charset="0"/>
              </a:rPr>
              <a:t>hpcviewer</a:t>
            </a:r>
            <a:r>
              <a:rPr lang="en-US" sz="2000" dirty="0">
                <a:latin typeface="Times New Roman" panose="02020603050405020304" pitchFamily="18" charset="0"/>
                <a:cs typeface="Times New Roman" panose="02020603050405020304" pitchFamily="18" charset="0"/>
              </a:rPr>
              <a:t>: This tool is used to visualize and explore the collected performance data. It provides an interactive graphical interface that allows users to analyze the application's behavior, identify performance hotspots, and understand the call path hierarchy.</a:t>
            </a:r>
            <a:endParaRPr lang="mr-IN" sz="2000" dirty="0">
              <a:latin typeface="Times New Roman" panose="02020603050405020304" pitchFamily="18" charset="0"/>
            </a:endParaRPr>
          </a:p>
        </p:txBody>
      </p:sp>
    </p:spTree>
    <p:extLst>
      <p:ext uri="{BB962C8B-B14F-4D97-AF65-F5344CB8AC3E}">
        <p14:creationId xmlns:p14="http://schemas.microsoft.com/office/powerpoint/2010/main" val="26728678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042" y="694592"/>
            <a:ext cx="10698581" cy="5748704"/>
          </a:xfrm>
          <a:prstGeom prst="rect">
            <a:avLst/>
          </a:prstGeom>
        </p:spPr>
      </p:pic>
      <p:sp>
        <p:nvSpPr>
          <p:cNvPr id="5" name="TextBox 4"/>
          <p:cNvSpPr txBox="1"/>
          <p:nvPr/>
        </p:nvSpPr>
        <p:spPr>
          <a:xfrm>
            <a:off x="589085" y="149470"/>
            <a:ext cx="3313728" cy="400110"/>
          </a:xfrm>
          <a:prstGeom prst="rect">
            <a:avLst/>
          </a:prstGeom>
          <a:noFill/>
        </p:spPr>
        <p:txBody>
          <a:bodyPr wrap="none" rtlCol="0">
            <a:spAutoFit/>
          </a:bodyPr>
          <a:lstStyle/>
          <a:p>
            <a:r>
              <a:rPr lang="en-US" sz="2000" b="1" dirty="0" smtClean="0">
                <a:latin typeface="Times New Roman" panose="02020603050405020304" pitchFamily="18" charset="0"/>
              </a:rPr>
              <a:t>The shell script of </a:t>
            </a:r>
            <a:r>
              <a:rPr lang="en-US" sz="2000" b="1" dirty="0" err="1" smtClean="0">
                <a:latin typeface="Times New Roman" panose="02020603050405020304" pitchFamily="18" charset="0"/>
              </a:rPr>
              <a:t>hpctoolkit</a:t>
            </a:r>
            <a:endParaRPr lang="mr-IN" sz="2000" b="1" dirty="0">
              <a:latin typeface="Times New Roman" panose="02020603050405020304" pitchFamily="18" charset="0"/>
            </a:endParaRPr>
          </a:p>
        </p:txBody>
      </p:sp>
    </p:spTree>
    <p:extLst>
      <p:ext uri="{BB962C8B-B14F-4D97-AF65-F5344CB8AC3E}">
        <p14:creationId xmlns:p14="http://schemas.microsoft.com/office/powerpoint/2010/main" val="29716449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330" y="996674"/>
            <a:ext cx="10899531" cy="5578962"/>
          </a:xfrm>
          <a:prstGeom prst="rect">
            <a:avLst/>
          </a:prstGeom>
        </p:spPr>
      </p:pic>
      <p:sp>
        <p:nvSpPr>
          <p:cNvPr id="6" name="TextBox 5"/>
          <p:cNvSpPr txBox="1"/>
          <p:nvPr/>
        </p:nvSpPr>
        <p:spPr>
          <a:xfrm>
            <a:off x="536330" y="281354"/>
            <a:ext cx="981359" cy="400110"/>
          </a:xfrm>
          <a:prstGeom prst="rect">
            <a:avLst/>
          </a:prstGeom>
          <a:noFill/>
        </p:spPr>
        <p:txBody>
          <a:bodyPr wrap="none" rtlCol="0">
            <a:spAutoFit/>
          </a:bodyPr>
          <a:lstStyle/>
          <a:p>
            <a:r>
              <a:rPr lang="en-US" sz="2000" b="1" dirty="0" smtClean="0">
                <a:latin typeface="Times New Roman" panose="02020603050405020304" pitchFamily="18" charset="0"/>
                <a:cs typeface="Times New Roman" panose="02020603050405020304" pitchFamily="18" charset="0"/>
              </a:rPr>
              <a:t>Output</a:t>
            </a:r>
            <a:endParaRPr lang="mr-IN" sz="2000" b="1" dirty="0">
              <a:latin typeface="Times New Roman" panose="02020603050405020304" pitchFamily="18" charset="0"/>
            </a:endParaRPr>
          </a:p>
        </p:txBody>
      </p:sp>
    </p:spTree>
    <p:extLst>
      <p:ext uri="{BB962C8B-B14F-4D97-AF65-F5344CB8AC3E}">
        <p14:creationId xmlns:p14="http://schemas.microsoft.com/office/powerpoint/2010/main" val="22638775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0544" y="870438"/>
            <a:ext cx="10957202" cy="5608481"/>
          </a:xfrm>
          <a:prstGeom prst="rect">
            <a:avLst/>
          </a:prstGeom>
        </p:spPr>
      </p:pic>
    </p:spTree>
    <p:extLst>
      <p:ext uri="{BB962C8B-B14F-4D97-AF65-F5344CB8AC3E}">
        <p14:creationId xmlns:p14="http://schemas.microsoft.com/office/powerpoint/2010/main" val="12482598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39616" y="254977"/>
            <a:ext cx="1753237" cy="461665"/>
          </a:xfrm>
          <a:prstGeom prst="rect">
            <a:avLst/>
          </a:prstGeom>
          <a:noFill/>
        </p:spPr>
        <p:txBody>
          <a:bodyPr wrap="none" rtlCol="0">
            <a:spAutoFit/>
          </a:bodyPr>
          <a:lstStyle/>
          <a:p>
            <a:r>
              <a:rPr lang="en-US" sz="2400" b="1" dirty="0" smtClean="0">
                <a:latin typeface="Times New Roman" panose="02020603050405020304" pitchFamily="18" charset="0"/>
                <a:cs typeface="Times New Roman" panose="02020603050405020304" pitchFamily="18" charset="0"/>
              </a:rPr>
              <a:t>Intel </a:t>
            </a:r>
            <a:r>
              <a:rPr lang="en-US" sz="2400" b="1" dirty="0" err="1" smtClean="0">
                <a:latin typeface="Times New Roman" panose="02020603050405020304" pitchFamily="18" charset="0"/>
                <a:cs typeface="Times New Roman" panose="02020603050405020304" pitchFamily="18" charset="0"/>
              </a:rPr>
              <a:t>Vtune</a:t>
            </a:r>
            <a:r>
              <a:rPr lang="en-US" sz="2400" b="1" dirty="0" smtClean="0">
                <a:latin typeface="Times New Roman" panose="02020603050405020304" pitchFamily="18" charset="0"/>
                <a:cs typeface="Times New Roman" panose="02020603050405020304" pitchFamily="18" charset="0"/>
              </a:rPr>
              <a:t> </a:t>
            </a:r>
            <a:endParaRPr lang="mr-IN" sz="2400" b="1" dirty="0">
              <a:latin typeface="Times New Roman" panose="02020603050405020304" pitchFamily="18" charset="0"/>
            </a:endParaRPr>
          </a:p>
        </p:txBody>
      </p:sp>
      <p:sp>
        <p:nvSpPr>
          <p:cNvPr id="3" name="Rectangle 2"/>
          <p:cNvSpPr/>
          <p:nvPr/>
        </p:nvSpPr>
        <p:spPr>
          <a:xfrm>
            <a:off x="439616" y="797684"/>
            <a:ext cx="11465169" cy="2215991"/>
          </a:xfrm>
          <a:prstGeom prst="rect">
            <a:avLst/>
          </a:prstGeom>
        </p:spPr>
        <p:txBody>
          <a:bodyPr wrap="square">
            <a:spAutoFit/>
          </a:bodyPr>
          <a:lstStyle/>
          <a:p>
            <a:pPr algn="just"/>
            <a:r>
              <a:rPr lang="en-US" sz="2000" dirty="0">
                <a:latin typeface="Times New Roman" panose="02020603050405020304" pitchFamily="18" charset="0"/>
                <a:cs typeface="Times New Roman" panose="02020603050405020304" pitchFamily="18" charset="0"/>
              </a:rPr>
              <a:t>Intel </a:t>
            </a:r>
            <a:r>
              <a:rPr lang="en-US" sz="2000" dirty="0" err="1">
                <a:latin typeface="Times New Roman" panose="02020603050405020304" pitchFamily="18" charset="0"/>
                <a:cs typeface="Times New Roman" panose="02020603050405020304" pitchFamily="18" charset="0"/>
              </a:rPr>
              <a:t>VTune</a:t>
            </a:r>
            <a:r>
              <a:rPr lang="en-US" sz="2000" dirty="0">
                <a:latin typeface="Times New Roman" panose="02020603050405020304" pitchFamily="18" charset="0"/>
                <a:cs typeface="Times New Roman" panose="02020603050405020304" pitchFamily="18" charset="0"/>
              </a:rPr>
              <a:t> Profiler is a performance analysis tool developed by Intel to help developers optimize software applications for better performance on various hardware platforms</a:t>
            </a:r>
            <a:r>
              <a:rPr lang="en-US" sz="2000" dirty="0" smtClean="0">
                <a:latin typeface="Times New Roman" panose="02020603050405020304" pitchFamily="18" charset="0"/>
                <a:cs typeface="Times New Roman" panose="02020603050405020304" pitchFamily="18" charset="0"/>
              </a:rPr>
              <a:t>.</a:t>
            </a:r>
          </a:p>
          <a:p>
            <a:pPr algn="just"/>
            <a:endParaRPr lang="en-US" dirty="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Intel </a:t>
            </a:r>
            <a:r>
              <a:rPr lang="en-US" sz="2000" dirty="0" err="1">
                <a:latin typeface="Times New Roman" panose="02020603050405020304" pitchFamily="18" charset="0"/>
                <a:cs typeface="Times New Roman" panose="02020603050405020304" pitchFamily="18" charset="0"/>
              </a:rPr>
              <a:t>VTune</a:t>
            </a:r>
            <a:r>
              <a:rPr lang="en-US" sz="2000" dirty="0">
                <a:latin typeface="Times New Roman" panose="02020603050405020304" pitchFamily="18" charset="0"/>
                <a:cs typeface="Times New Roman" panose="02020603050405020304" pitchFamily="18" charset="0"/>
              </a:rPr>
              <a:t> Profiler is a powerful and versatile performance analysis tool with features that make it stand out from other profiling tools</a:t>
            </a:r>
            <a:r>
              <a:rPr lang="en-US" sz="2000" dirty="0" smtClean="0">
                <a:latin typeface="Times New Roman" panose="02020603050405020304" pitchFamily="18" charset="0"/>
                <a:cs typeface="Times New Roman" panose="02020603050405020304" pitchFamily="18" charset="0"/>
              </a:rPr>
              <a:t>. Its comprehensive analysis capabilities, support for rich </a:t>
            </a:r>
            <a:r>
              <a:rPr lang="en-US" sz="2000" dirty="0">
                <a:latin typeface="Times New Roman" panose="02020603050405020304" pitchFamily="18" charset="0"/>
                <a:cs typeface="Times New Roman" panose="02020603050405020304" pitchFamily="18" charset="0"/>
              </a:rPr>
              <a:t>visualization, and integration with development tools make it an invaluable asset for developers </a:t>
            </a:r>
            <a:r>
              <a:rPr lang="en-US" sz="2000" dirty="0" smtClean="0">
                <a:latin typeface="Times New Roman" panose="02020603050405020304" pitchFamily="18" charset="0"/>
                <a:cs typeface="Times New Roman" panose="02020603050405020304" pitchFamily="18" charset="0"/>
              </a:rPr>
              <a:t>to </a:t>
            </a:r>
            <a:r>
              <a:rPr lang="en-US" sz="2000" dirty="0">
                <a:latin typeface="Times New Roman" panose="02020603050405020304" pitchFamily="18" charset="0"/>
                <a:cs typeface="Times New Roman" panose="02020603050405020304" pitchFamily="18" charset="0"/>
              </a:rPr>
              <a:t>create high-performance applications.</a:t>
            </a:r>
            <a:endParaRPr lang="en-US" sz="2000" dirty="0">
              <a:latin typeface="Times New Roman" panose="02020603050405020304" pitchFamily="18" charset="0"/>
              <a:cs typeface="Times New Roman" panose="02020603050405020304" pitchFamily="18" charset="0"/>
            </a:endParaRPr>
          </a:p>
        </p:txBody>
      </p:sp>
      <p:sp>
        <p:nvSpPr>
          <p:cNvPr id="4" name="Rectangle 3"/>
          <p:cNvSpPr/>
          <p:nvPr/>
        </p:nvSpPr>
        <p:spPr>
          <a:xfrm>
            <a:off x="439616" y="3382623"/>
            <a:ext cx="11342076" cy="3170099"/>
          </a:xfrm>
          <a:prstGeom prst="rect">
            <a:avLst/>
          </a:prstGeom>
        </p:spPr>
        <p:txBody>
          <a:bodyPr wrap="square">
            <a:spAutoFit/>
          </a:bodyPr>
          <a:lstStyle/>
          <a:p>
            <a:pPr algn="just"/>
            <a:r>
              <a:rPr lang="en-US" sz="2000" b="1" dirty="0" err="1">
                <a:latin typeface="Times New Roman" panose="02020603050405020304" pitchFamily="18" charset="0"/>
                <a:cs typeface="Times New Roman" panose="02020603050405020304" pitchFamily="18" charset="0"/>
              </a:rPr>
              <a:t>VTune</a:t>
            </a:r>
            <a:r>
              <a:rPr lang="en-US" sz="2000" b="1" dirty="0">
                <a:latin typeface="Times New Roman" panose="02020603050405020304" pitchFamily="18" charset="0"/>
                <a:cs typeface="Times New Roman" panose="02020603050405020304" pitchFamily="18" charset="0"/>
              </a:rPr>
              <a:t> Tool  Purposes:</a:t>
            </a:r>
          </a:p>
          <a:p>
            <a:pPr algn="just"/>
            <a:endParaRPr lang="en-US" sz="2000" b="1"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Collect performance analysis data for your target application using your specified analysis type and other options.</a:t>
            </a:r>
          </a:p>
          <a:p>
            <a:pPr marL="285750" indent="-28575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Generate reports from analysis results.</a:t>
            </a:r>
          </a:p>
          <a:p>
            <a:pPr marL="285750" indent="-28575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Import data files collected remotely.</a:t>
            </a:r>
          </a:p>
          <a:p>
            <a:pPr algn="just"/>
            <a:endParaRPr lang="en-US" sz="20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Compare performance before and after optimization.</a:t>
            </a:r>
          </a:p>
        </p:txBody>
      </p:sp>
    </p:spTree>
    <p:extLst>
      <p:ext uri="{BB962C8B-B14F-4D97-AF65-F5344CB8AC3E}">
        <p14:creationId xmlns:p14="http://schemas.microsoft.com/office/powerpoint/2010/main" val="41841752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439616" y="1426459"/>
            <a:ext cx="11229242" cy="3146274"/>
          </a:xfrm>
          <a:prstGeom prst="rect">
            <a:avLst/>
          </a:prstGeom>
        </p:spPr>
      </p:pic>
      <p:sp>
        <p:nvSpPr>
          <p:cNvPr id="3" name="TextBox 2"/>
          <p:cNvSpPr txBox="1"/>
          <p:nvPr/>
        </p:nvSpPr>
        <p:spPr>
          <a:xfrm>
            <a:off x="439616" y="509954"/>
            <a:ext cx="2901756" cy="400110"/>
          </a:xfrm>
          <a:prstGeom prst="rect">
            <a:avLst/>
          </a:prstGeom>
          <a:noFill/>
        </p:spPr>
        <p:txBody>
          <a:bodyPr wrap="none" rtlCol="0">
            <a:spAutoFit/>
          </a:bodyPr>
          <a:lstStyle/>
          <a:p>
            <a:r>
              <a:rPr lang="en-US" sz="2000" b="1" dirty="0" err="1" smtClean="0">
                <a:latin typeface="Times New Roman" panose="02020603050405020304" pitchFamily="18" charset="0"/>
                <a:cs typeface="Times New Roman" panose="02020603050405020304" pitchFamily="18" charset="0"/>
              </a:rPr>
              <a:t>Vtune</a:t>
            </a:r>
            <a:r>
              <a:rPr lang="en-US" sz="2000" b="1" dirty="0" smtClean="0">
                <a:latin typeface="Times New Roman" panose="02020603050405020304" pitchFamily="18" charset="0"/>
                <a:cs typeface="Times New Roman" panose="02020603050405020304" pitchFamily="18" charset="0"/>
              </a:rPr>
              <a:t> Installation Script</a:t>
            </a:r>
            <a:endParaRPr lang="mr-IN" sz="2000" b="1" dirty="0">
              <a:latin typeface="Times New Roman" panose="02020603050405020304" pitchFamily="18" charset="0"/>
            </a:endParaRPr>
          </a:p>
        </p:txBody>
      </p:sp>
    </p:spTree>
    <p:extLst>
      <p:ext uri="{BB962C8B-B14F-4D97-AF65-F5344CB8AC3E}">
        <p14:creationId xmlns:p14="http://schemas.microsoft.com/office/powerpoint/2010/main" val="32043304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099037" y="814377"/>
            <a:ext cx="8948371" cy="5887560"/>
          </a:xfrm>
          <a:prstGeom prst="rect">
            <a:avLst/>
          </a:prstGeom>
        </p:spPr>
      </p:pic>
      <p:sp>
        <p:nvSpPr>
          <p:cNvPr id="7" name="Rectangle 6"/>
          <p:cNvSpPr/>
          <p:nvPr/>
        </p:nvSpPr>
        <p:spPr>
          <a:xfrm>
            <a:off x="1099037" y="210987"/>
            <a:ext cx="3572516" cy="400110"/>
          </a:xfrm>
          <a:prstGeom prst="rect">
            <a:avLst/>
          </a:prstGeom>
        </p:spPr>
        <p:txBody>
          <a:bodyPr wrap="none">
            <a:spAutoFit/>
          </a:bodyPr>
          <a:lstStyle/>
          <a:p>
            <a:pPr algn="just"/>
            <a:r>
              <a:rPr lang="en-US" sz="2000" b="1" dirty="0">
                <a:latin typeface="Times New Roman" panose="02020603050405020304" pitchFamily="18" charset="0"/>
              </a:rPr>
              <a:t>The shell script </a:t>
            </a:r>
            <a:r>
              <a:rPr lang="en-US" sz="2000" b="1" dirty="0" smtClean="0">
                <a:latin typeface="Times New Roman" panose="02020603050405020304" pitchFamily="18" charset="0"/>
              </a:rPr>
              <a:t>of Intel </a:t>
            </a:r>
            <a:r>
              <a:rPr lang="en-US" sz="2000" b="1" dirty="0" err="1" smtClean="0">
                <a:latin typeface="Times New Roman" panose="02020603050405020304" pitchFamily="18" charset="0"/>
              </a:rPr>
              <a:t>VTune</a:t>
            </a:r>
            <a:r>
              <a:rPr lang="en-US" sz="2000" b="1" dirty="0" smtClean="0">
                <a:latin typeface="Times New Roman" panose="02020603050405020304" pitchFamily="18" charset="0"/>
              </a:rPr>
              <a:t> </a:t>
            </a:r>
            <a:endParaRPr lang="mr-IN" sz="2000" dirty="0"/>
          </a:p>
        </p:txBody>
      </p:sp>
    </p:spTree>
    <p:extLst>
      <p:ext uri="{BB962C8B-B14F-4D97-AF65-F5344CB8AC3E}">
        <p14:creationId xmlns:p14="http://schemas.microsoft.com/office/powerpoint/2010/main" val="32458151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0" y="562708"/>
            <a:ext cx="12192000" cy="461665"/>
          </a:xfrm>
          <a:prstGeom prst="rect">
            <a:avLst/>
          </a:prstGeom>
          <a:noFill/>
        </p:spPr>
        <p:txBody>
          <a:bodyPr wrap="square" rtlCol="0" anchor="ctr">
            <a:spAutoFit/>
          </a:bodyPr>
          <a:lstStyle/>
          <a:p>
            <a:pPr algn="ctr"/>
            <a:r>
              <a:rPr lang="en-US" sz="2400" b="1" dirty="0" smtClean="0">
                <a:latin typeface="Times New Roman" panose="02020603050405020304" pitchFamily="18" charset="0"/>
                <a:cs typeface="Times New Roman" panose="02020603050405020304" pitchFamily="18" charset="0"/>
              </a:rPr>
              <a:t>Project  : Team</a:t>
            </a:r>
          </a:p>
        </p:txBody>
      </p:sp>
      <p:sp>
        <p:nvSpPr>
          <p:cNvPr id="9" name="TextBox 8"/>
          <p:cNvSpPr txBox="1"/>
          <p:nvPr/>
        </p:nvSpPr>
        <p:spPr>
          <a:xfrm>
            <a:off x="1178169" y="1233023"/>
            <a:ext cx="11013831" cy="1785104"/>
          </a:xfrm>
          <a:prstGeom prst="rect">
            <a:avLst/>
          </a:prstGeom>
          <a:noFill/>
        </p:spPr>
        <p:txBody>
          <a:bodyPr wrap="square" rtlCol="0" anchor="ctr">
            <a:spAutoFit/>
          </a:bodyPr>
          <a:lstStyle/>
          <a:p>
            <a:pPr marL="4000500" lvl="8" indent="-342900">
              <a:buFont typeface="Arial" panose="020B0604020202020204" pitchFamily="34" charset="0"/>
              <a:buChar char="•"/>
            </a:pPr>
            <a:r>
              <a:rPr lang="en-US" sz="2200" dirty="0" smtClean="0">
                <a:latin typeface="Times New Roman" panose="02020603050405020304" pitchFamily="18" charset="0"/>
                <a:cs typeface="Times New Roman" panose="02020603050405020304" pitchFamily="18" charset="0"/>
              </a:rPr>
              <a:t>Abhijeet </a:t>
            </a:r>
            <a:r>
              <a:rPr lang="en-US" sz="2200" dirty="0" err="1" smtClean="0">
                <a:latin typeface="Times New Roman" panose="02020603050405020304" pitchFamily="18" charset="0"/>
                <a:cs typeface="Times New Roman" panose="02020603050405020304" pitchFamily="18" charset="0"/>
              </a:rPr>
              <a:t>Shinde</a:t>
            </a:r>
            <a:r>
              <a:rPr lang="en-US" sz="2200" dirty="0" smtClean="0">
                <a:latin typeface="Times New Roman" panose="02020603050405020304" pitchFamily="18" charset="0"/>
                <a:cs typeface="Times New Roman" panose="02020603050405020304" pitchFamily="18" charset="0"/>
              </a:rPr>
              <a:t> </a:t>
            </a:r>
          </a:p>
          <a:p>
            <a:pPr marL="4000500" lvl="8" indent="-342900">
              <a:buFont typeface="Arial" panose="020B0604020202020204" pitchFamily="34" charset="0"/>
              <a:buChar char="•"/>
            </a:pPr>
            <a:r>
              <a:rPr lang="en-US" sz="2200" dirty="0" smtClean="0">
                <a:latin typeface="Times New Roman" panose="02020603050405020304" pitchFamily="18" charset="0"/>
                <a:cs typeface="Times New Roman" panose="02020603050405020304" pitchFamily="18" charset="0"/>
              </a:rPr>
              <a:t>Aditya </a:t>
            </a:r>
            <a:r>
              <a:rPr lang="en-US" sz="2200" dirty="0" err="1" smtClean="0">
                <a:latin typeface="Times New Roman" panose="02020603050405020304" pitchFamily="18" charset="0"/>
                <a:cs typeface="Times New Roman" panose="02020603050405020304" pitchFamily="18" charset="0"/>
              </a:rPr>
              <a:t>Bhalavi</a:t>
            </a:r>
            <a:r>
              <a:rPr lang="en-US" sz="2200" dirty="0" smtClean="0">
                <a:latin typeface="Times New Roman" panose="02020603050405020304" pitchFamily="18" charset="0"/>
                <a:cs typeface="Times New Roman" panose="02020603050405020304" pitchFamily="18" charset="0"/>
              </a:rPr>
              <a:t> </a:t>
            </a:r>
          </a:p>
          <a:p>
            <a:pPr marL="4000500" lvl="8" indent="-342900">
              <a:buFont typeface="Arial" panose="020B0604020202020204" pitchFamily="34" charset="0"/>
              <a:buChar char="•"/>
            </a:pPr>
            <a:r>
              <a:rPr lang="en-US" sz="2200" dirty="0" err="1" smtClean="0">
                <a:latin typeface="Times New Roman" panose="02020603050405020304" pitchFamily="18" charset="0"/>
                <a:cs typeface="Times New Roman" panose="02020603050405020304" pitchFamily="18" charset="0"/>
              </a:rPr>
              <a:t>Dipali</a:t>
            </a:r>
            <a:r>
              <a:rPr lang="en-US" sz="2200" dirty="0" smtClean="0">
                <a:latin typeface="Times New Roman" panose="02020603050405020304" pitchFamily="18" charset="0"/>
                <a:cs typeface="Times New Roman" panose="02020603050405020304" pitchFamily="18" charset="0"/>
              </a:rPr>
              <a:t> </a:t>
            </a:r>
            <a:r>
              <a:rPr lang="en-US" sz="2200" dirty="0" err="1" smtClean="0">
                <a:latin typeface="Times New Roman" panose="02020603050405020304" pitchFamily="18" charset="0"/>
                <a:cs typeface="Times New Roman" panose="02020603050405020304" pitchFamily="18" charset="0"/>
              </a:rPr>
              <a:t>Kothimbire</a:t>
            </a:r>
            <a:endParaRPr lang="en-US" sz="2200" dirty="0" smtClean="0">
              <a:latin typeface="Times New Roman" panose="02020603050405020304" pitchFamily="18" charset="0"/>
              <a:cs typeface="Times New Roman" panose="02020603050405020304" pitchFamily="18" charset="0"/>
            </a:endParaRPr>
          </a:p>
          <a:p>
            <a:pPr marL="4000500" lvl="8" indent="-342900">
              <a:buFont typeface="Arial" panose="020B0604020202020204" pitchFamily="34" charset="0"/>
              <a:buChar char="•"/>
            </a:pPr>
            <a:r>
              <a:rPr lang="en-US" sz="2200" dirty="0" smtClean="0">
                <a:latin typeface="Times New Roman" panose="02020603050405020304" pitchFamily="18" charset="0"/>
                <a:cs typeface="Times New Roman" panose="02020603050405020304" pitchFamily="18" charset="0"/>
              </a:rPr>
              <a:t>Poonam </a:t>
            </a:r>
            <a:r>
              <a:rPr lang="en-US" sz="2200" dirty="0" err="1" smtClean="0">
                <a:latin typeface="Times New Roman" panose="02020603050405020304" pitchFamily="18" charset="0"/>
                <a:cs typeface="Times New Roman" panose="02020603050405020304" pitchFamily="18" charset="0"/>
              </a:rPr>
              <a:t>Waghmare</a:t>
            </a:r>
            <a:endParaRPr lang="en-US" sz="2200" dirty="0" smtClean="0">
              <a:latin typeface="Times New Roman" panose="02020603050405020304" pitchFamily="18" charset="0"/>
              <a:cs typeface="Times New Roman" panose="02020603050405020304" pitchFamily="18" charset="0"/>
            </a:endParaRPr>
          </a:p>
          <a:p>
            <a:pPr marL="4000500" lvl="8" indent="-342900">
              <a:buFont typeface="Arial" panose="020B0604020202020204" pitchFamily="34" charset="0"/>
              <a:buChar char="•"/>
            </a:pPr>
            <a:r>
              <a:rPr lang="en-US" sz="2200" dirty="0" smtClean="0">
                <a:latin typeface="Times New Roman" panose="02020603050405020304" pitchFamily="18" charset="0"/>
                <a:cs typeface="Times New Roman" panose="02020603050405020304" pitchFamily="18" charset="0"/>
              </a:rPr>
              <a:t>Sudhanshu Kamble </a:t>
            </a:r>
            <a:endParaRPr lang="mr-IN" sz="2200" dirty="0">
              <a:latin typeface="Times New Roman" panose="02020603050405020304" pitchFamily="18" charset="0"/>
            </a:endParaRPr>
          </a:p>
        </p:txBody>
      </p:sp>
      <p:sp>
        <p:nvSpPr>
          <p:cNvPr id="10" name="TextBox 9"/>
          <p:cNvSpPr txBox="1"/>
          <p:nvPr/>
        </p:nvSpPr>
        <p:spPr>
          <a:xfrm>
            <a:off x="1" y="3499339"/>
            <a:ext cx="12191999" cy="2677656"/>
          </a:xfrm>
          <a:prstGeom prst="rect">
            <a:avLst/>
          </a:prstGeom>
          <a:noFill/>
        </p:spPr>
        <p:txBody>
          <a:bodyPr wrap="square" rtlCol="0" anchor="ctr">
            <a:spAutoFit/>
          </a:bodyPr>
          <a:lstStyle/>
          <a:p>
            <a:pPr algn="ctr"/>
            <a:r>
              <a:rPr lang="en-US" sz="2400" b="1" dirty="0" smtClean="0">
                <a:latin typeface="Times New Roman" panose="02020603050405020304" pitchFamily="18" charset="0"/>
                <a:cs typeface="Times New Roman" panose="02020603050405020304" pitchFamily="18" charset="0"/>
              </a:rPr>
              <a:t>Project  Head </a:t>
            </a:r>
          </a:p>
          <a:p>
            <a:pPr algn="ctr"/>
            <a:endParaRPr lang="en-US" sz="2400" b="1" dirty="0" smtClean="0">
              <a:latin typeface="Times New Roman" panose="02020603050405020304" pitchFamily="18" charset="0"/>
              <a:cs typeface="Times New Roman" panose="02020603050405020304" pitchFamily="18" charset="0"/>
            </a:endParaRPr>
          </a:p>
          <a:p>
            <a:pPr algn="ctr"/>
            <a:r>
              <a:rPr lang="en-US" sz="2200" dirty="0" smtClean="0">
                <a:latin typeface="Times New Roman" panose="02020603050405020304" pitchFamily="18" charset="0"/>
                <a:cs typeface="Times New Roman" panose="02020603050405020304" pitchFamily="18" charset="0"/>
              </a:rPr>
              <a:t>Om  </a:t>
            </a:r>
            <a:r>
              <a:rPr lang="en-US" sz="2200" dirty="0" err="1" smtClean="0">
                <a:latin typeface="Times New Roman" panose="02020603050405020304" pitchFamily="18" charset="0"/>
                <a:cs typeface="Times New Roman" panose="02020603050405020304" pitchFamily="18" charset="0"/>
              </a:rPr>
              <a:t>Jadhav</a:t>
            </a:r>
            <a:r>
              <a:rPr lang="en-US" sz="2200" dirty="0" smtClean="0">
                <a:latin typeface="Times New Roman" panose="02020603050405020304" pitchFamily="18" charset="0"/>
                <a:cs typeface="Times New Roman" panose="02020603050405020304" pitchFamily="18" charset="0"/>
              </a:rPr>
              <a:t> Sir</a:t>
            </a:r>
          </a:p>
          <a:p>
            <a:pPr algn="ctr"/>
            <a:endParaRPr lang="en-US" sz="2400" dirty="0">
              <a:latin typeface="Times New Roman" panose="02020603050405020304" pitchFamily="18" charset="0"/>
              <a:cs typeface="Times New Roman" panose="02020603050405020304" pitchFamily="18" charset="0"/>
            </a:endParaRPr>
          </a:p>
          <a:p>
            <a:pPr algn="ctr"/>
            <a:r>
              <a:rPr lang="en-US" sz="2400" b="1" dirty="0" smtClean="0">
                <a:latin typeface="Times New Roman" panose="02020603050405020304" pitchFamily="18" charset="0"/>
                <a:cs typeface="Times New Roman" panose="02020603050405020304" pitchFamily="18" charset="0"/>
              </a:rPr>
              <a:t>Project Guide</a:t>
            </a:r>
          </a:p>
          <a:p>
            <a:pPr algn="ctr"/>
            <a:endParaRPr lang="en-US" sz="2400" b="1" dirty="0" smtClean="0">
              <a:latin typeface="Times New Roman" panose="02020603050405020304" pitchFamily="18" charset="0"/>
              <a:cs typeface="Times New Roman" panose="02020603050405020304" pitchFamily="18" charset="0"/>
            </a:endParaRPr>
          </a:p>
          <a:p>
            <a:pPr algn="ctr"/>
            <a:r>
              <a:rPr lang="en-US" sz="2200" dirty="0" err="1" smtClean="0">
                <a:latin typeface="Times New Roman" panose="02020603050405020304" pitchFamily="18" charset="0"/>
                <a:cs typeface="Times New Roman" panose="02020603050405020304" pitchFamily="18" charset="0"/>
              </a:rPr>
              <a:t>Himanshu</a:t>
            </a:r>
            <a:r>
              <a:rPr lang="en-US" sz="2200" dirty="0" smtClean="0">
                <a:latin typeface="Times New Roman" panose="02020603050405020304" pitchFamily="18" charset="0"/>
                <a:cs typeface="Times New Roman" panose="02020603050405020304" pitchFamily="18" charset="0"/>
              </a:rPr>
              <a:t> Sharma Sir </a:t>
            </a:r>
            <a:endParaRPr lang="mr-IN" sz="2200" dirty="0">
              <a:latin typeface="Times New Roman" panose="02020603050405020304" pitchFamily="18" charset="0"/>
            </a:endParaRPr>
          </a:p>
        </p:txBody>
      </p:sp>
    </p:spTree>
    <p:extLst>
      <p:ext uri="{BB962C8B-B14F-4D97-AF65-F5344CB8AC3E}">
        <p14:creationId xmlns:p14="http://schemas.microsoft.com/office/powerpoint/2010/main" val="3498792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94366" y="592383"/>
            <a:ext cx="11798342" cy="5685326"/>
          </a:xfrm>
          <a:prstGeom prst="rect">
            <a:avLst/>
          </a:prstGeom>
        </p:spPr>
      </p:pic>
      <p:sp>
        <p:nvSpPr>
          <p:cNvPr id="4" name="Rectangle 3"/>
          <p:cNvSpPr/>
          <p:nvPr/>
        </p:nvSpPr>
        <p:spPr>
          <a:xfrm>
            <a:off x="131817" y="131857"/>
            <a:ext cx="981359" cy="400110"/>
          </a:xfrm>
          <a:prstGeom prst="rect">
            <a:avLst/>
          </a:prstGeom>
        </p:spPr>
        <p:txBody>
          <a:bodyPr wrap="none">
            <a:spAutoFit/>
          </a:bodyPr>
          <a:lstStyle/>
          <a:p>
            <a:r>
              <a:rPr lang="en-US" sz="2000" b="1" dirty="0">
                <a:solidFill>
                  <a:prstClr val="black"/>
                </a:solidFill>
                <a:latin typeface="Times New Roman" panose="02020603050405020304" pitchFamily="18" charset="0"/>
                <a:cs typeface="Times New Roman" panose="02020603050405020304" pitchFamily="18" charset="0"/>
              </a:rPr>
              <a:t>Output</a:t>
            </a:r>
            <a:endParaRPr lang="mr-IN" sz="2000" dirty="0"/>
          </a:p>
        </p:txBody>
      </p:sp>
    </p:spTree>
    <p:extLst>
      <p:ext uri="{BB962C8B-B14F-4D97-AF65-F5344CB8AC3E}">
        <p14:creationId xmlns:p14="http://schemas.microsoft.com/office/powerpoint/2010/main" val="37825166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90405" y="804672"/>
            <a:ext cx="11405355" cy="5510212"/>
          </a:xfrm>
          <a:prstGeom prst="rect">
            <a:avLst/>
          </a:prstGeom>
        </p:spPr>
      </p:pic>
    </p:spTree>
    <p:extLst>
      <p:ext uri="{BB962C8B-B14F-4D97-AF65-F5344CB8AC3E}">
        <p14:creationId xmlns:p14="http://schemas.microsoft.com/office/powerpoint/2010/main" val="2289099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36331" y="194514"/>
            <a:ext cx="11253450" cy="6365233"/>
          </a:xfrm>
          <a:prstGeom prst="rect">
            <a:avLst/>
          </a:prstGeom>
        </p:spPr>
      </p:pic>
    </p:spTree>
    <p:extLst>
      <p:ext uri="{BB962C8B-B14F-4D97-AF65-F5344CB8AC3E}">
        <p14:creationId xmlns:p14="http://schemas.microsoft.com/office/powerpoint/2010/main" val="41871928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44415" y="3167625"/>
            <a:ext cx="11283461" cy="369332"/>
          </a:xfrm>
          <a:prstGeom prst="rect">
            <a:avLst/>
          </a:prstGeom>
        </p:spPr>
        <p:txBody>
          <a:bodyPr wrap="square">
            <a:spAutoFit/>
          </a:bodyPr>
          <a:lstStyle/>
          <a:p>
            <a:r>
              <a:rPr lang="en-US" dirty="0">
                <a:solidFill>
                  <a:srgbClr val="262626"/>
                </a:solidFill>
                <a:ea typeface="Times New Roman" panose="02020603050405020304" pitchFamily="18" charset="0"/>
              </a:rPr>
              <a:t> </a:t>
            </a:r>
            <a:endParaRPr lang="mr-IN" dirty="0"/>
          </a:p>
        </p:txBody>
      </p:sp>
      <p:pic>
        <p:nvPicPr>
          <p:cNvPr id="2" name="Picture 1"/>
          <p:cNvPicPr>
            <a:picLocks noChangeAspect="1"/>
          </p:cNvPicPr>
          <p:nvPr/>
        </p:nvPicPr>
        <p:blipFill>
          <a:blip r:embed="rId2"/>
          <a:stretch>
            <a:fillRect/>
          </a:stretch>
        </p:blipFill>
        <p:spPr>
          <a:xfrm>
            <a:off x="1591407" y="263769"/>
            <a:ext cx="8216320" cy="6404713"/>
          </a:xfrm>
          <a:prstGeom prst="rect">
            <a:avLst/>
          </a:prstGeom>
        </p:spPr>
      </p:pic>
    </p:spTree>
    <p:extLst>
      <p:ext uri="{BB962C8B-B14F-4D97-AF65-F5344CB8AC3E}">
        <p14:creationId xmlns:p14="http://schemas.microsoft.com/office/powerpoint/2010/main" val="39543812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272561" y="184638"/>
            <a:ext cx="1521070" cy="461665"/>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TAU</a:t>
            </a:r>
            <a:endParaRPr lang="mr-IN" sz="2400" b="1" dirty="0">
              <a:latin typeface="Times New Roman" panose="02020603050405020304" pitchFamily="18" charset="0"/>
            </a:endParaRPr>
          </a:p>
        </p:txBody>
      </p:sp>
      <p:sp>
        <p:nvSpPr>
          <p:cNvPr id="4" name="Rectangle 3"/>
          <p:cNvSpPr/>
          <p:nvPr/>
        </p:nvSpPr>
        <p:spPr>
          <a:xfrm>
            <a:off x="562708" y="936934"/>
            <a:ext cx="11069515" cy="3780522"/>
          </a:xfrm>
          <a:prstGeom prst="rect">
            <a:avLst/>
          </a:prstGeom>
        </p:spPr>
        <p:txBody>
          <a:bodyPr wrap="square">
            <a:spAutoFit/>
          </a:bodyPr>
          <a:lstStyle/>
          <a:p>
            <a:pPr algn="just">
              <a:lnSpc>
                <a:spcPct val="90000"/>
              </a:lnSpc>
              <a:buNone/>
            </a:pPr>
            <a:r>
              <a:rPr lang="en-US" sz="2000" spc="-1" dirty="0">
                <a:solidFill>
                  <a:srgbClr val="000000"/>
                </a:solidFill>
                <a:latin typeface="Times New Roman" panose="02020603050405020304" pitchFamily="18" charset="0"/>
                <a:cs typeface="Times New Roman" panose="02020603050405020304" pitchFamily="18" charset="0"/>
              </a:rPr>
              <a:t>What is TAU</a:t>
            </a:r>
            <a:r>
              <a:rPr lang="en-US" sz="2000" spc="-1" dirty="0" smtClean="0">
                <a:solidFill>
                  <a:srgbClr val="000000"/>
                </a:solidFill>
                <a:latin typeface="Times New Roman" panose="02020603050405020304" pitchFamily="18" charset="0"/>
                <a:cs typeface="Times New Roman" panose="02020603050405020304" pitchFamily="18" charset="0"/>
              </a:rPr>
              <a:t>?</a:t>
            </a:r>
            <a:endParaRPr lang="en-US" sz="2000" spc="-1" dirty="0">
              <a:solidFill>
                <a:srgbClr val="000000"/>
              </a:solidFill>
              <a:latin typeface="Times New Roman" panose="02020603050405020304" pitchFamily="18" charset="0"/>
              <a:cs typeface="Times New Roman" panose="02020603050405020304" pitchFamily="18" charset="0"/>
            </a:endParaRPr>
          </a:p>
          <a:p>
            <a:pPr marL="285840" indent="-285840" algn="just">
              <a:lnSpc>
                <a:spcPct val="80000"/>
              </a:lnSpc>
              <a:spcBef>
                <a:spcPts val="1001"/>
              </a:spcBef>
              <a:spcAft>
                <a:spcPts val="601"/>
              </a:spcAft>
              <a:buClr>
                <a:srgbClr val="000000"/>
              </a:buClr>
              <a:buFont typeface="Arial"/>
              <a:buChar char="•"/>
            </a:pPr>
            <a:r>
              <a:rPr lang="en-US" sz="2000" spc="-1" dirty="0">
                <a:solidFill>
                  <a:srgbClr val="000000"/>
                </a:solidFill>
                <a:latin typeface="Times New Roman" panose="02020603050405020304" pitchFamily="18" charset="0"/>
                <a:cs typeface="Times New Roman" panose="02020603050405020304" pitchFamily="18" charset="0"/>
              </a:rPr>
              <a:t>TAU(Tuning and Analysis Utilities) is a comprehensive profiling and tracing toolkit.</a:t>
            </a:r>
          </a:p>
          <a:p>
            <a:pPr marL="285840" indent="-285840" algn="just">
              <a:lnSpc>
                <a:spcPct val="80000"/>
              </a:lnSpc>
              <a:spcBef>
                <a:spcPts val="1001"/>
              </a:spcBef>
              <a:spcAft>
                <a:spcPts val="601"/>
              </a:spcAft>
              <a:buClr>
                <a:srgbClr val="000000"/>
              </a:buClr>
              <a:buFont typeface="Arial"/>
              <a:buChar char="•"/>
            </a:pPr>
            <a:r>
              <a:rPr lang="en-US" sz="2000" spc="-1" dirty="0">
                <a:solidFill>
                  <a:srgbClr val="000000"/>
                </a:solidFill>
                <a:latin typeface="Times New Roman" panose="02020603050405020304" pitchFamily="18" charset="0"/>
                <a:cs typeface="Times New Roman" panose="02020603050405020304" pitchFamily="18" charset="0"/>
              </a:rPr>
              <a:t>TAU Performance System is a portable profiling and tracing toolkit for performance analysis of parallel programs written in Fortran, C, C++, UPC(Universal Product Code), Java, Python.</a:t>
            </a:r>
          </a:p>
          <a:p>
            <a:pPr marL="285840" indent="-285840" algn="just">
              <a:lnSpc>
                <a:spcPct val="80000"/>
              </a:lnSpc>
              <a:spcBef>
                <a:spcPts val="1001"/>
              </a:spcBef>
              <a:spcAft>
                <a:spcPts val="601"/>
              </a:spcAft>
              <a:buClr>
                <a:srgbClr val="000000"/>
              </a:buClr>
              <a:buFont typeface="Arial"/>
              <a:buChar char="•"/>
            </a:pPr>
            <a:r>
              <a:rPr lang="en-US" sz="2000" spc="-1" dirty="0">
                <a:solidFill>
                  <a:srgbClr val="000000"/>
                </a:solidFill>
                <a:latin typeface="Times New Roman" panose="02020603050405020304" pitchFamily="18" charset="0"/>
                <a:cs typeface="Times New Roman" panose="02020603050405020304" pitchFamily="18" charset="0"/>
              </a:rPr>
              <a:t>TAU can automatically instrument your source code using a package called PDT for routines, loops, I/O, memory, phases, etc.</a:t>
            </a:r>
          </a:p>
          <a:p>
            <a:pPr marL="285840" indent="-285840" algn="just">
              <a:lnSpc>
                <a:spcPct val="80000"/>
              </a:lnSpc>
              <a:spcBef>
                <a:spcPts val="1001"/>
              </a:spcBef>
              <a:spcAft>
                <a:spcPts val="601"/>
              </a:spcAft>
              <a:buClr>
                <a:srgbClr val="000000"/>
              </a:buClr>
              <a:buFont typeface="Arial"/>
              <a:buChar char="•"/>
            </a:pPr>
            <a:r>
              <a:rPr lang="en-US" sz="2000" spc="-1" dirty="0">
                <a:solidFill>
                  <a:srgbClr val="000000"/>
                </a:solidFill>
                <a:latin typeface="Times New Roman" panose="02020603050405020304" pitchFamily="18" charset="0"/>
                <a:cs typeface="Times New Roman" panose="02020603050405020304" pitchFamily="18" charset="0"/>
              </a:rPr>
              <a:t>TAU runs on most High Performance Computing platforms and it is free </a:t>
            </a:r>
          </a:p>
          <a:p>
            <a:pPr marL="285840" indent="-285840" algn="just">
              <a:lnSpc>
                <a:spcPct val="80000"/>
              </a:lnSpc>
              <a:spcBef>
                <a:spcPts val="1001"/>
              </a:spcBef>
              <a:spcAft>
                <a:spcPts val="601"/>
              </a:spcAft>
              <a:buClr>
                <a:srgbClr val="000000"/>
              </a:buClr>
              <a:buFont typeface="Arial"/>
              <a:buChar char="•"/>
            </a:pPr>
            <a:r>
              <a:rPr lang="en-US" sz="2000" spc="-1" dirty="0">
                <a:solidFill>
                  <a:srgbClr val="000000"/>
                </a:solidFill>
                <a:latin typeface="Times New Roman" panose="02020603050405020304" pitchFamily="18" charset="0"/>
                <a:cs typeface="Times New Roman" panose="02020603050405020304" pitchFamily="18" charset="0"/>
              </a:rPr>
              <a:t>TAU provides a comprehensive set of profiling and analysis capabilities that enable developers to gain deep insights into their code execution and identify areas for </a:t>
            </a:r>
            <a:r>
              <a:rPr lang="en-US" sz="2000" spc="-1" dirty="0" smtClean="0">
                <a:solidFill>
                  <a:srgbClr val="000000"/>
                </a:solidFill>
                <a:latin typeface="Times New Roman" panose="02020603050405020304" pitchFamily="18" charset="0"/>
                <a:cs typeface="Times New Roman" panose="02020603050405020304" pitchFamily="18" charset="0"/>
              </a:rPr>
              <a:t>improvement. </a:t>
            </a:r>
            <a:r>
              <a:rPr lang="en-US" sz="2000" spc="-1" dirty="0">
                <a:solidFill>
                  <a:srgbClr val="000000"/>
                </a:solidFill>
                <a:latin typeface="Times New Roman" panose="02020603050405020304" pitchFamily="18" charset="0"/>
                <a:cs typeface="Times New Roman" panose="02020603050405020304" pitchFamily="18" charset="0"/>
              </a:rPr>
              <a:t>By utilizing TAU, developers can optimize their code, reduce execution time, and make the most efficient use of available resources</a:t>
            </a:r>
            <a:r>
              <a:rPr lang="en-US" sz="2000" spc="-1" dirty="0" smtClean="0">
                <a:solidFill>
                  <a:srgbClr val="000000"/>
                </a:solidFill>
                <a:latin typeface="Times New Roman" panose="02020603050405020304" pitchFamily="18" charset="0"/>
                <a:cs typeface="Times New Roman" panose="02020603050405020304" pitchFamily="18" charset="0"/>
              </a:rPr>
              <a:t>.</a:t>
            </a:r>
            <a:endParaRPr lang="en-US" sz="2000" spc="-1"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0909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82515" y="335846"/>
            <a:ext cx="10902462" cy="6463308"/>
          </a:xfrm>
          <a:prstGeom prst="rect">
            <a:avLst/>
          </a:prstGeom>
        </p:spPr>
        <p:txBody>
          <a:bodyPr wrap="square">
            <a:spAutoFit/>
          </a:bodyPr>
          <a:lstStyle/>
          <a:p>
            <a:r>
              <a:rPr lang="en-US" sz="2400" b="1" dirty="0">
                <a:latin typeface="Times New Roman" panose="02020603050405020304" pitchFamily="18" charset="0"/>
                <a:cs typeface="Times New Roman" panose="02020603050405020304" pitchFamily="18" charset="0"/>
              </a:rPr>
              <a:t>TAU Architecture and Workflow </a:t>
            </a:r>
          </a:p>
          <a:p>
            <a:pPr algn="just">
              <a:lnSpc>
                <a:spcPct val="150000"/>
              </a:lnSpc>
            </a:pPr>
            <a:r>
              <a:rPr lang="en-US" sz="2000" b="1" dirty="0">
                <a:latin typeface="Times New Roman" panose="02020603050405020304" pitchFamily="18" charset="0"/>
                <a:cs typeface="Times New Roman" panose="02020603050405020304" pitchFamily="18" charset="0"/>
              </a:rPr>
              <a:t>Instrumentation</a:t>
            </a:r>
            <a:r>
              <a:rPr lang="en-US" sz="2000" dirty="0">
                <a:latin typeface="Times New Roman" panose="02020603050405020304" pitchFamily="18" charset="0"/>
                <a:cs typeface="Times New Roman" panose="02020603050405020304" pitchFamily="18" charset="0"/>
              </a:rPr>
              <a:t>: Add probes to perform measurements</a:t>
            </a:r>
          </a:p>
          <a:p>
            <a:pPr algn="just">
              <a:lnSpc>
                <a:spcPct val="150000"/>
              </a:lnSpc>
            </a:pPr>
            <a:r>
              <a:rPr lang="en-US" sz="2000" dirty="0">
                <a:latin typeface="Times New Roman" panose="02020603050405020304" pitchFamily="18" charset="0"/>
                <a:cs typeface="Times New Roman" panose="02020603050405020304" pitchFamily="18" charset="0"/>
              </a:rPr>
              <a:t>• Source code instrumentation using pre-processors and compiler scripts </a:t>
            </a:r>
          </a:p>
          <a:p>
            <a:pPr algn="just">
              <a:lnSpc>
                <a:spcPct val="150000"/>
              </a:lnSpc>
            </a:pPr>
            <a:r>
              <a:rPr lang="en-US" sz="2000" dirty="0">
                <a:latin typeface="Times New Roman" panose="02020603050405020304" pitchFamily="18" charset="0"/>
                <a:cs typeface="Times New Roman" panose="02020603050405020304" pitchFamily="18" charset="0"/>
              </a:rPr>
              <a:t>• Wrapping external libraries (I/O, MPI, Memory, CUDA, </a:t>
            </a:r>
            <a:r>
              <a:rPr lang="en-US" sz="2000" dirty="0" err="1">
                <a:latin typeface="Times New Roman" panose="02020603050405020304" pitchFamily="18" charset="0"/>
                <a:cs typeface="Times New Roman" panose="02020603050405020304" pitchFamily="18" charset="0"/>
              </a:rPr>
              <a:t>OpenCL</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pthread</a:t>
            </a:r>
            <a:r>
              <a:rPr lang="en-US" sz="2000" dirty="0">
                <a:latin typeface="Times New Roman" panose="02020603050405020304" pitchFamily="18" charset="0"/>
                <a:cs typeface="Times New Roman" panose="02020603050405020304" pitchFamily="18" charset="0"/>
              </a:rPr>
              <a:t>) </a:t>
            </a:r>
          </a:p>
          <a:p>
            <a:pPr algn="just">
              <a:lnSpc>
                <a:spcPct val="150000"/>
              </a:lnSpc>
            </a:pPr>
            <a:r>
              <a:rPr lang="en-US" sz="2000" dirty="0">
                <a:latin typeface="Times New Roman" panose="02020603050405020304" pitchFamily="18" charset="0"/>
                <a:cs typeface="Times New Roman" panose="02020603050405020304" pitchFamily="18" charset="0"/>
              </a:rPr>
              <a:t>• Rewriting the binary executable </a:t>
            </a:r>
          </a:p>
          <a:p>
            <a:pPr algn="just">
              <a:lnSpc>
                <a:spcPct val="150000"/>
              </a:lnSpc>
            </a:pPr>
            <a:r>
              <a:rPr lang="en-US" sz="2000" b="1" dirty="0">
                <a:latin typeface="Times New Roman" panose="02020603050405020304" pitchFamily="18" charset="0"/>
                <a:cs typeface="Times New Roman" panose="02020603050405020304" pitchFamily="18" charset="0"/>
              </a:rPr>
              <a:t>Measurement</a:t>
            </a:r>
            <a:r>
              <a:rPr lang="en-US" sz="2000" dirty="0">
                <a:latin typeface="Times New Roman" panose="02020603050405020304" pitchFamily="18" charset="0"/>
                <a:cs typeface="Times New Roman" panose="02020603050405020304" pitchFamily="18" charset="0"/>
              </a:rPr>
              <a:t>: Profiling or tracing using various metrics</a:t>
            </a:r>
          </a:p>
          <a:p>
            <a:pPr algn="just">
              <a:lnSpc>
                <a:spcPct val="150000"/>
              </a:lnSpc>
            </a:pPr>
            <a:r>
              <a:rPr lang="en-US" sz="2000" dirty="0">
                <a:latin typeface="Times New Roman" panose="02020603050405020304" pitchFamily="18" charset="0"/>
                <a:cs typeface="Times New Roman" panose="02020603050405020304" pitchFamily="18" charset="0"/>
              </a:rPr>
              <a:t>• Direct instrumentation (Interval events measure exclusive or inclusive duration) </a:t>
            </a:r>
          </a:p>
          <a:p>
            <a:pPr algn="just">
              <a:lnSpc>
                <a:spcPct val="150000"/>
              </a:lnSpc>
            </a:pPr>
            <a:r>
              <a:rPr lang="en-US" sz="2000" dirty="0">
                <a:latin typeface="Times New Roman" panose="02020603050405020304" pitchFamily="18" charset="0"/>
                <a:cs typeface="Times New Roman" panose="02020603050405020304" pitchFamily="18" charset="0"/>
              </a:rPr>
              <a:t>• Indirect instrumentation (Sampling measures statement level contribution) </a:t>
            </a:r>
          </a:p>
          <a:p>
            <a:pPr algn="just">
              <a:lnSpc>
                <a:spcPct val="150000"/>
              </a:lnSpc>
            </a:pPr>
            <a:r>
              <a:rPr lang="en-US" sz="2000" dirty="0">
                <a:latin typeface="Times New Roman" panose="02020603050405020304" pitchFamily="18" charset="0"/>
                <a:cs typeface="Times New Roman" panose="02020603050405020304" pitchFamily="18" charset="0"/>
              </a:rPr>
              <a:t>• Throttling and runtime control of low-level events that execute frequently </a:t>
            </a:r>
          </a:p>
          <a:p>
            <a:pPr algn="just">
              <a:lnSpc>
                <a:spcPct val="150000"/>
              </a:lnSpc>
            </a:pPr>
            <a:r>
              <a:rPr lang="en-US" sz="2000" dirty="0">
                <a:latin typeface="Times New Roman" panose="02020603050405020304" pitchFamily="18" charset="0"/>
                <a:cs typeface="Times New Roman" panose="02020603050405020304" pitchFamily="18" charset="0"/>
              </a:rPr>
              <a:t>• Per-thread storage of performance data </a:t>
            </a:r>
          </a:p>
          <a:p>
            <a:pPr algn="just">
              <a:lnSpc>
                <a:spcPct val="150000"/>
              </a:lnSpc>
            </a:pPr>
            <a:r>
              <a:rPr lang="en-US" sz="2000" dirty="0">
                <a:latin typeface="Times New Roman" panose="02020603050405020304" pitchFamily="18" charset="0"/>
                <a:cs typeface="Times New Roman" panose="02020603050405020304" pitchFamily="18" charset="0"/>
              </a:rPr>
              <a:t>• Interface with external packages (e.g. PAPI </a:t>
            </a:r>
            <a:r>
              <a:rPr lang="en-US" sz="2000" dirty="0" smtClean="0">
                <a:latin typeface="Times New Roman" panose="02020603050405020304" pitchFamily="18" charset="0"/>
                <a:cs typeface="Times New Roman" panose="02020603050405020304" pitchFamily="18" charset="0"/>
              </a:rPr>
              <a:t>how </a:t>
            </a:r>
            <a:r>
              <a:rPr lang="en-US" sz="2000" dirty="0">
                <a:latin typeface="Times New Roman" panose="02020603050405020304" pitchFamily="18" charset="0"/>
                <a:cs typeface="Times New Roman" panose="02020603050405020304" pitchFamily="18" charset="0"/>
              </a:rPr>
              <a:t>performance counter library) </a:t>
            </a:r>
          </a:p>
          <a:p>
            <a:pPr algn="just">
              <a:lnSpc>
                <a:spcPct val="150000"/>
              </a:lnSpc>
            </a:pPr>
            <a:r>
              <a:rPr lang="en-US" sz="2000" b="1" dirty="0">
                <a:latin typeface="Times New Roman" panose="02020603050405020304" pitchFamily="18" charset="0"/>
                <a:cs typeface="Times New Roman" panose="02020603050405020304" pitchFamily="18" charset="0"/>
              </a:rPr>
              <a:t>Analysis</a:t>
            </a:r>
            <a:r>
              <a:rPr lang="en-US" sz="2000" dirty="0">
                <a:latin typeface="Times New Roman" panose="02020603050405020304" pitchFamily="18" charset="0"/>
                <a:cs typeface="Times New Roman" panose="02020603050405020304" pitchFamily="18" charset="0"/>
              </a:rPr>
              <a:t>: Visualization of profiles and traces </a:t>
            </a:r>
          </a:p>
          <a:p>
            <a:pPr algn="just">
              <a:lnSpc>
                <a:spcPct val="150000"/>
              </a:lnSpc>
            </a:pPr>
            <a:r>
              <a:rPr lang="en-US" sz="2000" dirty="0">
                <a:latin typeface="Times New Roman" panose="02020603050405020304" pitchFamily="18" charset="0"/>
                <a:cs typeface="Times New Roman" panose="02020603050405020304" pitchFamily="18" charset="0"/>
              </a:rPr>
              <a:t>• 3D visualization of profile data in </a:t>
            </a:r>
            <a:r>
              <a:rPr lang="en-US" sz="2000" dirty="0" err="1">
                <a:latin typeface="Times New Roman" panose="02020603050405020304" pitchFamily="18" charset="0"/>
                <a:cs typeface="Times New Roman" panose="02020603050405020304" pitchFamily="18" charset="0"/>
              </a:rPr>
              <a:t>paraprof</a:t>
            </a: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tool</a:t>
            </a: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dirty="0">
                <a:latin typeface="Times New Roman" panose="02020603050405020304" pitchFamily="18" charset="0"/>
                <a:cs typeface="Times New Roman" panose="02020603050405020304" pitchFamily="18" charset="0"/>
              </a:rPr>
              <a:t>• Trace conversion &amp; display in external visualizers (</a:t>
            </a:r>
            <a:r>
              <a:rPr lang="en-US" sz="2000" dirty="0" err="1">
                <a:latin typeface="Times New Roman" panose="02020603050405020304" pitchFamily="18" charset="0"/>
                <a:cs typeface="Times New Roman" panose="02020603050405020304" pitchFamily="18" charset="0"/>
              </a:rPr>
              <a:t>Vampir</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Jumpshot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ParaVer</a:t>
            </a:r>
            <a:r>
              <a:rPr lang="en-US" sz="2000" dirty="0">
                <a:latin typeface="Times New Roman" panose="02020603050405020304" pitchFamily="18" charset="0"/>
                <a:cs typeface="Times New Roman" panose="02020603050405020304" pitchFamily="18" charset="0"/>
              </a:rPr>
              <a:t>)</a:t>
            </a:r>
            <a:endParaRPr lang="mr-IN" sz="2000" dirty="0">
              <a:latin typeface="Times New Roman" panose="02020603050405020304" pitchFamily="18" charset="0"/>
            </a:endParaRPr>
          </a:p>
        </p:txBody>
      </p:sp>
    </p:spTree>
    <p:extLst>
      <p:ext uri="{BB962C8B-B14F-4D97-AF65-F5344CB8AC3E}">
        <p14:creationId xmlns:p14="http://schemas.microsoft.com/office/powerpoint/2010/main" val="42843725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08492" y="298910"/>
            <a:ext cx="1722074" cy="400110"/>
          </a:xfrm>
          <a:prstGeom prst="rect">
            <a:avLst/>
          </a:prstGeom>
        </p:spPr>
        <p:txBody>
          <a:bodyPr wrap="none">
            <a:spAutoFit/>
          </a:bodyPr>
          <a:lstStyle/>
          <a:p>
            <a:r>
              <a:rPr lang="en-US" sz="2000" b="1" spc="-1" dirty="0">
                <a:solidFill>
                  <a:srgbClr val="000000"/>
                </a:solidFill>
                <a:latin typeface="Times New Roman" panose="02020603050405020304" pitchFamily="18" charset="0"/>
                <a:cs typeface="Times New Roman" panose="02020603050405020304" pitchFamily="18" charset="0"/>
              </a:rPr>
              <a:t>Key Features:</a:t>
            </a:r>
            <a:endParaRPr lang="mr-IN" sz="2000" dirty="0">
              <a:latin typeface="Times New Roman" panose="02020603050405020304" pitchFamily="18" charset="0"/>
            </a:endParaRPr>
          </a:p>
        </p:txBody>
      </p:sp>
      <p:sp>
        <p:nvSpPr>
          <p:cNvPr id="3" name="Rectangle 2"/>
          <p:cNvSpPr/>
          <p:nvPr/>
        </p:nvSpPr>
        <p:spPr>
          <a:xfrm>
            <a:off x="308492" y="982702"/>
            <a:ext cx="11473200" cy="3400931"/>
          </a:xfrm>
          <a:prstGeom prst="rect">
            <a:avLst/>
          </a:prstGeom>
        </p:spPr>
        <p:txBody>
          <a:bodyPr wrap="square">
            <a:spAutoFit/>
          </a:bodyPr>
          <a:lstStyle/>
          <a:p>
            <a:pPr marL="432000" indent="-324000" algn="just">
              <a:lnSpc>
                <a:spcPct val="90000"/>
              </a:lnSpc>
              <a:spcBef>
                <a:spcPts val="1417"/>
              </a:spcBef>
              <a:buClr>
                <a:srgbClr val="000000"/>
              </a:buClr>
              <a:buSzPct val="45000"/>
              <a:buFont typeface="Wingdings" charset="2"/>
              <a:buChar char=""/>
            </a:pPr>
            <a:r>
              <a:rPr lang="en-US" sz="2000" spc="-1" dirty="0">
                <a:solidFill>
                  <a:srgbClr val="000000"/>
                </a:solidFill>
                <a:latin typeface="Times New Roman" panose="02020603050405020304" pitchFamily="18" charset="0"/>
                <a:cs typeface="Times New Roman" panose="02020603050405020304" pitchFamily="18" charset="0"/>
              </a:rPr>
              <a:t>The TAU (Tuning and Analysis Utilities) toolkit offers several key features and functionalities that make it a powerful tool for profiling and analyzing the performance of parallel and distributed applications.  Some of its features are:</a:t>
            </a:r>
          </a:p>
          <a:p>
            <a:pPr marL="432000" indent="-324000" algn="just">
              <a:lnSpc>
                <a:spcPct val="90000"/>
              </a:lnSpc>
              <a:spcBef>
                <a:spcPts val="1417"/>
              </a:spcBef>
              <a:buClr>
                <a:srgbClr val="000000"/>
              </a:buClr>
              <a:buSzPct val="45000"/>
              <a:buFont typeface="Wingdings" charset="2"/>
              <a:buChar char=""/>
            </a:pPr>
            <a:r>
              <a:rPr lang="en-US" sz="2000" spc="-1" dirty="0">
                <a:solidFill>
                  <a:srgbClr val="000000"/>
                </a:solidFill>
                <a:latin typeface="Times New Roman" panose="02020603050405020304" pitchFamily="18" charset="0"/>
                <a:cs typeface="Times New Roman" panose="02020603050405020304" pitchFamily="18" charset="0"/>
              </a:rPr>
              <a:t>Support for Multiple Programming Models: TAU supports various programming models and environments commonly used in HPC, including MPI, </a:t>
            </a:r>
            <a:r>
              <a:rPr lang="en-US" sz="2000" spc="-1" dirty="0" err="1">
                <a:solidFill>
                  <a:srgbClr val="000000"/>
                </a:solidFill>
                <a:latin typeface="Times New Roman" panose="02020603050405020304" pitchFamily="18" charset="0"/>
                <a:cs typeface="Times New Roman" panose="02020603050405020304" pitchFamily="18" charset="0"/>
              </a:rPr>
              <a:t>OpenMP</a:t>
            </a:r>
            <a:r>
              <a:rPr lang="en-US" sz="2000" spc="-1" dirty="0">
                <a:solidFill>
                  <a:srgbClr val="000000"/>
                </a:solidFill>
                <a:latin typeface="Times New Roman" panose="02020603050405020304" pitchFamily="18" charset="0"/>
                <a:cs typeface="Times New Roman" panose="02020603050405020304" pitchFamily="18" charset="0"/>
              </a:rPr>
              <a:t>, CUDA, UPC, SHMEM, and </a:t>
            </a:r>
            <a:r>
              <a:rPr lang="en-US" sz="2000" spc="-1" dirty="0" smtClean="0">
                <a:solidFill>
                  <a:srgbClr val="000000"/>
                </a:solidFill>
                <a:latin typeface="Times New Roman" panose="02020603050405020304" pitchFamily="18" charset="0"/>
                <a:cs typeface="Times New Roman" panose="02020603050405020304" pitchFamily="18" charset="0"/>
              </a:rPr>
              <a:t>more.</a:t>
            </a:r>
          </a:p>
          <a:p>
            <a:pPr marL="432000" indent="-324000" algn="just">
              <a:lnSpc>
                <a:spcPct val="90000"/>
              </a:lnSpc>
              <a:spcBef>
                <a:spcPts val="1417"/>
              </a:spcBef>
              <a:buClr>
                <a:srgbClr val="000000"/>
              </a:buClr>
              <a:buSzPct val="45000"/>
              <a:buFont typeface="Wingdings" charset="2"/>
              <a:buChar char=""/>
            </a:pPr>
            <a:r>
              <a:rPr lang="en-US" sz="2000" spc="-1" dirty="0">
                <a:solidFill>
                  <a:srgbClr val="000000"/>
                </a:solidFill>
                <a:latin typeface="Times New Roman" panose="02020603050405020304" pitchFamily="18" charset="0"/>
                <a:cs typeface="Times New Roman" panose="02020603050405020304" pitchFamily="18" charset="0"/>
              </a:rPr>
              <a:t>Instrumentation Flexibility: TAU provides flexible instrumentation options. It supports both source code instrumentation and binary instrumentation </a:t>
            </a:r>
            <a:r>
              <a:rPr lang="en-US" sz="2000" spc="-1" dirty="0" smtClean="0">
                <a:solidFill>
                  <a:srgbClr val="000000"/>
                </a:solidFill>
                <a:latin typeface="Times New Roman" panose="02020603050405020304" pitchFamily="18" charset="0"/>
                <a:cs typeface="Times New Roman" panose="02020603050405020304" pitchFamily="18" charset="0"/>
              </a:rPr>
              <a:t>techniques.</a:t>
            </a:r>
            <a:endParaRPr lang="en-US" sz="2000" spc="-1" dirty="0">
              <a:solidFill>
                <a:srgbClr val="000000"/>
              </a:solidFill>
              <a:latin typeface="Times New Roman" panose="02020603050405020304" pitchFamily="18" charset="0"/>
              <a:cs typeface="Times New Roman" panose="02020603050405020304" pitchFamily="18" charset="0"/>
            </a:endParaRPr>
          </a:p>
          <a:p>
            <a:pPr marL="432000" indent="-324000" algn="just">
              <a:lnSpc>
                <a:spcPct val="90000"/>
              </a:lnSpc>
              <a:spcBef>
                <a:spcPts val="1417"/>
              </a:spcBef>
              <a:buClr>
                <a:srgbClr val="000000"/>
              </a:buClr>
              <a:buSzPct val="45000"/>
              <a:buFont typeface="Wingdings" charset="2"/>
              <a:buChar char=""/>
            </a:pPr>
            <a:r>
              <a:rPr lang="en-US" sz="2000" spc="-1" dirty="0">
                <a:solidFill>
                  <a:srgbClr val="000000"/>
                </a:solidFill>
                <a:latin typeface="Times New Roman" panose="02020603050405020304" pitchFamily="18" charset="0"/>
                <a:cs typeface="Times New Roman" panose="02020603050405020304" pitchFamily="18" charset="0"/>
              </a:rPr>
              <a:t>Comprehensive Performance Data Collection: TAU collects a wide range of performance data during application execution. It captures metrics such as CPU time, memory usage, I/O operations, synchronization overheads, communication patterns, and </a:t>
            </a:r>
            <a:r>
              <a:rPr lang="en-US" sz="2000" spc="-1" dirty="0" smtClean="0">
                <a:solidFill>
                  <a:srgbClr val="000000"/>
                </a:solidFill>
                <a:latin typeface="Times New Roman" panose="02020603050405020304" pitchFamily="18" charset="0"/>
                <a:cs typeface="Times New Roman" panose="02020603050405020304" pitchFamily="18" charset="0"/>
              </a:rPr>
              <a:t>more</a:t>
            </a:r>
            <a:endParaRPr lang="en-US" sz="2000" spc="-1" dirty="0">
              <a:solidFill>
                <a:srgbClr val="00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678059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599" y="530784"/>
            <a:ext cx="11330354" cy="6165764"/>
          </a:xfrm>
          <a:prstGeom prst="rect">
            <a:avLst/>
          </a:prstGeom>
        </p:spPr>
      </p:pic>
      <p:sp>
        <p:nvSpPr>
          <p:cNvPr id="5" name="Rectangle 4"/>
          <p:cNvSpPr/>
          <p:nvPr/>
        </p:nvSpPr>
        <p:spPr>
          <a:xfrm>
            <a:off x="228599" y="87895"/>
            <a:ext cx="2043893" cy="400110"/>
          </a:xfrm>
          <a:prstGeom prst="rect">
            <a:avLst/>
          </a:prstGeom>
        </p:spPr>
        <p:txBody>
          <a:bodyPr wrap="none">
            <a:spAutoFit/>
          </a:bodyPr>
          <a:lstStyle/>
          <a:p>
            <a:r>
              <a:rPr lang="en-US" sz="2000" b="1" spc="-1" dirty="0" smtClean="0">
                <a:solidFill>
                  <a:srgbClr val="000000"/>
                </a:solidFill>
                <a:latin typeface="Times New Roman" panose="02020603050405020304" pitchFamily="18" charset="0"/>
                <a:cs typeface="Times New Roman" panose="02020603050405020304" pitchFamily="18" charset="0"/>
              </a:rPr>
              <a:t>TAU Shell Script</a:t>
            </a:r>
            <a:endParaRPr lang="mr-IN" sz="2000" b="1" dirty="0"/>
          </a:p>
        </p:txBody>
      </p:sp>
    </p:spTree>
    <p:extLst>
      <p:ext uri="{BB962C8B-B14F-4D97-AF65-F5344CB8AC3E}">
        <p14:creationId xmlns:p14="http://schemas.microsoft.com/office/powerpoint/2010/main" val="4523821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30352" y="968353"/>
            <a:ext cx="11402568" cy="3785652"/>
          </a:xfrm>
          <a:prstGeom prst="rect">
            <a:avLst/>
          </a:prstGeom>
        </p:spPr>
        <p:txBody>
          <a:bodyPr wrap="square">
            <a:spAutoFit/>
          </a:bodyPr>
          <a:lstStyle/>
          <a:p>
            <a:pPr marL="342900" indent="-342900" algn="just">
              <a:buFont typeface="Arial" panose="020B0604020202020204" pitchFamily="34" charset="0"/>
              <a:buChar char="•"/>
            </a:pPr>
            <a:r>
              <a:rPr lang="en-US" sz="2000" dirty="0" err="1">
                <a:latin typeface="Times New Roman" panose="02020603050405020304" pitchFamily="18" charset="0"/>
                <a:cs typeface="Times New Roman" panose="02020603050405020304" pitchFamily="18" charset="0"/>
              </a:rPr>
              <a:t>Likwid</a:t>
            </a:r>
            <a:r>
              <a:rPr lang="en-US" sz="2000" dirty="0">
                <a:latin typeface="Times New Roman" panose="02020603050405020304" pitchFamily="18" charset="0"/>
                <a:cs typeface="Times New Roman" panose="02020603050405020304" pitchFamily="18" charset="0"/>
              </a:rPr>
              <a:t> is a widely used tool in the field of High-Performance Computing (HPC) that helps in performance analysis and optimization of parallel applications. </a:t>
            </a:r>
            <a:endParaRPr lang="en-US" sz="2000" dirty="0" smtClean="0">
              <a:latin typeface="Times New Roman" panose="02020603050405020304" pitchFamily="18" charset="0"/>
              <a:cs typeface="Times New Roman" panose="02020603050405020304" pitchFamily="18" charset="0"/>
            </a:endParaRPr>
          </a:p>
          <a:p>
            <a:pPr algn="just"/>
            <a:endParaRPr lang="en-US" sz="2000" dirty="0" smtClean="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err="1" smtClean="0">
                <a:latin typeface="Times New Roman" panose="02020603050405020304" pitchFamily="18" charset="0"/>
                <a:cs typeface="Times New Roman" panose="02020603050405020304" pitchFamily="18" charset="0"/>
              </a:rPr>
              <a:t>Likwid</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stands for "Like I Knew What I'm Doing" and it provides a set of command-line utilities and a programming API for accessing hardware performance counters and other low-level performance metrics</a:t>
            </a:r>
            <a:r>
              <a:rPr lang="en-US" sz="2000" dirty="0" smtClean="0">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endParaRPr lang="en-US" sz="2000" dirty="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The </a:t>
            </a:r>
            <a:r>
              <a:rPr lang="en-US" sz="2000" dirty="0" err="1">
                <a:latin typeface="Times New Roman" panose="02020603050405020304" pitchFamily="18" charset="0"/>
                <a:cs typeface="Times New Roman" panose="02020603050405020304" pitchFamily="18" charset="0"/>
              </a:rPr>
              <a:t>Likwid</a:t>
            </a:r>
            <a:r>
              <a:rPr lang="en-US" sz="2000" dirty="0">
                <a:latin typeface="Times New Roman" panose="02020603050405020304" pitchFamily="18" charset="0"/>
                <a:cs typeface="Times New Roman" panose="02020603050405020304" pitchFamily="18" charset="0"/>
              </a:rPr>
              <a:t> tool is primarily focused on analyzing the performance of x86-based processors, especially those with support for Performance Monitoring Units (PMUs). </a:t>
            </a:r>
            <a:endParaRPr lang="en-US" sz="2000" dirty="0" smtClean="0">
              <a:latin typeface="Times New Roman" panose="02020603050405020304" pitchFamily="18" charset="0"/>
              <a:cs typeface="Times New Roman" panose="02020603050405020304" pitchFamily="18" charset="0"/>
            </a:endParaRPr>
          </a:p>
          <a:p>
            <a:pPr algn="just"/>
            <a:endParaRPr lang="en-US" sz="2000" dirty="0" smtClean="0">
              <a:latin typeface="Times New Roman" panose="02020603050405020304" pitchFamily="18" charset="0"/>
              <a:cs typeface="Times New Roman" panose="02020603050405020304" pitchFamily="18" charset="0"/>
            </a:endParaRPr>
          </a:p>
          <a:p>
            <a:pPr marL="342900" indent="-342900" algn="jus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It </a:t>
            </a:r>
            <a:r>
              <a:rPr lang="en-US" sz="2000" dirty="0">
                <a:latin typeface="Times New Roman" panose="02020603050405020304" pitchFamily="18" charset="0"/>
                <a:cs typeface="Times New Roman" panose="02020603050405020304" pitchFamily="18" charset="0"/>
              </a:rPr>
              <a:t>allows users to gather detailed information about the performance characteristics of their applications by measuring metrics such as cache utilization, instruction counts, floating-point operations, memory bandwidth, and many others.</a:t>
            </a:r>
            <a:endParaRPr lang="en-IN" sz="20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530352" y="237744"/>
            <a:ext cx="1399742" cy="461665"/>
          </a:xfrm>
          <a:prstGeom prst="rect">
            <a:avLst/>
          </a:prstGeom>
          <a:noFill/>
        </p:spPr>
        <p:txBody>
          <a:bodyPr wrap="none" rtlCol="0">
            <a:spAutoFit/>
          </a:bodyPr>
          <a:lstStyle/>
          <a:p>
            <a:r>
              <a:rPr lang="en-US" sz="2400" b="1" dirty="0" smtClean="0">
                <a:latin typeface="Times New Roman" panose="02020603050405020304" pitchFamily="18" charset="0"/>
                <a:cs typeface="Times New Roman" panose="02020603050405020304" pitchFamily="18" charset="0"/>
              </a:rPr>
              <a:t>LIKWID</a:t>
            </a:r>
            <a:endParaRPr lang="mr-IN" sz="2400" b="1" dirty="0">
              <a:latin typeface="Times New Roman" panose="02020603050405020304" pitchFamily="18" charset="0"/>
            </a:endParaRPr>
          </a:p>
        </p:txBody>
      </p:sp>
    </p:spTree>
    <p:extLst>
      <p:ext uri="{BB962C8B-B14F-4D97-AF65-F5344CB8AC3E}">
        <p14:creationId xmlns:p14="http://schemas.microsoft.com/office/powerpoint/2010/main" val="6393742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86000" y="272534"/>
            <a:ext cx="6868932" cy="430887"/>
          </a:xfrm>
          <a:prstGeom prst="rect">
            <a:avLst/>
          </a:prstGeom>
        </p:spPr>
        <p:txBody>
          <a:bodyPr wrap="none">
            <a:spAutoFit/>
          </a:bodyPr>
          <a:lstStyle/>
          <a:p>
            <a:r>
              <a:rPr lang="en-US" sz="2200" b="1" dirty="0">
                <a:latin typeface="Times New Roman" panose="02020603050405020304" pitchFamily="18" charset="0"/>
                <a:cs typeface="Times New Roman" panose="02020603050405020304" pitchFamily="18" charset="0"/>
              </a:rPr>
              <a:t>Some key features and functionalities of </a:t>
            </a:r>
            <a:r>
              <a:rPr lang="en-US" sz="2200" b="1" dirty="0" err="1">
                <a:latin typeface="Times New Roman" panose="02020603050405020304" pitchFamily="18" charset="0"/>
                <a:cs typeface="Times New Roman" panose="02020603050405020304" pitchFamily="18" charset="0"/>
              </a:rPr>
              <a:t>Likwid</a:t>
            </a:r>
            <a:r>
              <a:rPr lang="en-US" sz="2200" b="1" dirty="0">
                <a:latin typeface="Times New Roman" panose="02020603050405020304" pitchFamily="18" charset="0"/>
                <a:cs typeface="Times New Roman" panose="02020603050405020304" pitchFamily="18" charset="0"/>
              </a:rPr>
              <a:t> include</a:t>
            </a:r>
            <a:endParaRPr lang="mr-IN" sz="2200" dirty="0">
              <a:latin typeface="Times New Roman" panose="02020603050405020304" pitchFamily="18" charset="0"/>
            </a:endParaRPr>
          </a:p>
        </p:txBody>
      </p:sp>
      <p:sp>
        <p:nvSpPr>
          <p:cNvPr id="4" name="Rectangle 3"/>
          <p:cNvSpPr/>
          <p:nvPr/>
        </p:nvSpPr>
        <p:spPr>
          <a:xfrm>
            <a:off x="386000" y="814918"/>
            <a:ext cx="11501200" cy="4985980"/>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Hardware Performance Counters</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Likwid</a:t>
            </a:r>
            <a:r>
              <a:rPr lang="en-US" sz="2000" dirty="0">
                <a:latin typeface="Times New Roman" panose="02020603050405020304" pitchFamily="18" charset="0"/>
                <a:cs typeface="Times New Roman" panose="02020603050405020304" pitchFamily="18" charset="0"/>
              </a:rPr>
              <a:t> enables users to access and utilize the hardware performance counters available on modern processors. These counters can provide insights into low-level performance events and bottlenecks</a:t>
            </a:r>
            <a:r>
              <a:rPr lang="en-US" sz="2000" dirty="0" smtClean="0">
                <a:latin typeface="Times New Roman" panose="02020603050405020304" pitchFamily="18" charset="0"/>
                <a:cs typeface="Times New Roman" panose="02020603050405020304" pitchFamily="18" charset="0"/>
              </a:rPr>
              <a:t>.</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CPU Profiling: </a:t>
            </a:r>
            <a:r>
              <a:rPr lang="en-US" sz="2000" dirty="0">
                <a:latin typeface="Times New Roman" panose="02020603050405020304" pitchFamily="18" charset="0"/>
                <a:cs typeface="Times New Roman" panose="02020603050405020304" pitchFamily="18" charset="0"/>
              </a:rPr>
              <a:t>The tool allows for profiling the performance of individual processor cores, including metrics like instruction and cycle counts, cache misses, and pipeline stalls</a:t>
            </a:r>
            <a:r>
              <a:rPr lang="en-US" sz="2000" dirty="0" smtClean="0">
                <a:latin typeface="Times New Roman" panose="02020603050405020304" pitchFamily="18" charset="0"/>
                <a:cs typeface="Times New Roman" panose="02020603050405020304" pitchFamily="18" charset="0"/>
              </a:rPr>
              <a:t>.</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Memory Profiling</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Likwid</a:t>
            </a:r>
            <a:r>
              <a:rPr lang="en-US" sz="2000" dirty="0">
                <a:latin typeface="Times New Roman" panose="02020603050405020304" pitchFamily="18" charset="0"/>
                <a:cs typeface="Times New Roman" panose="02020603050405020304" pitchFamily="18" charset="0"/>
              </a:rPr>
              <a:t> can analyze the memory behavior of an application, providing information on memory bandwidth usage, cache utilization, and cache misses</a:t>
            </a:r>
            <a:r>
              <a:rPr lang="en-US" sz="2000" dirty="0" smtClean="0">
                <a:latin typeface="Times New Roman" panose="02020603050405020304" pitchFamily="18" charset="0"/>
                <a:cs typeface="Times New Roman" panose="02020603050405020304" pitchFamily="18" charset="0"/>
              </a:rPr>
              <a:t>.</a:t>
            </a:r>
          </a:p>
          <a:p>
            <a:pPr algn="just"/>
            <a:endParaRPr lang="en-US" sz="2000" dirty="0" smtClean="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Thread Analysis: </a:t>
            </a:r>
            <a:r>
              <a:rPr lang="en-US" sz="2000" dirty="0">
                <a:latin typeface="Times New Roman" panose="02020603050405020304" pitchFamily="18" charset="0"/>
                <a:cs typeface="Times New Roman" panose="02020603050405020304" pitchFamily="18" charset="0"/>
              </a:rPr>
              <a:t>It offers features for profiling and analyzing the behavior of multithreaded applications, such as measuring thread synchronization overhead and identifying load imbalances</a:t>
            </a:r>
            <a:r>
              <a:rPr lang="en-US" sz="2000" dirty="0" smtClean="0">
                <a:latin typeface="Times New Roman" panose="02020603050405020304" pitchFamily="18" charset="0"/>
                <a:cs typeface="Times New Roman" panose="02020603050405020304" pitchFamily="18" charset="0"/>
              </a:rPr>
              <a:t>.</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Energy Measurement</a:t>
            </a:r>
            <a:r>
              <a:rPr lang="en-US" sz="2000" dirty="0">
                <a:latin typeface="Times New Roman" panose="02020603050405020304" pitchFamily="18" charset="0"/>
                <a:cs typeface="Times New Roman" panose="02020603050405020304" pitchFamily="18" charset="0"/>
              </a:rPr>
              <a:t>: </a:t>
            </a:r>
            <a:r>
              <a:rPr lang="en-US" sz="2000" dirty="0" err="1">
                <a:latin typeface="Times New Roman" panose="02020603050405020304" pitchFamily="18" charset="0"/>
                <a:cs typeface="Times New Roman" panose="02020603050405020304" pitchFamily="18" charset="0"/>
              </a:rPr>
              <a:t>Likwid</a:t>
            </a:r>
            <a:r>
              <a:rPr lang="en-US" sz="2000" dirty="0">
                <a:latin typeface="Times New Roman" panose="02020603050405020304" pitchFamily="18" charset="0"/>
                <a:cs typeface="Times New Roman" panose="02020603050405020304" pitchFamily="18" charset="0"/>
              </a:rPr>
              <a:t> can also measure the energy consumption of an application, providing insights into power efficiency and optimization opportunities.</a:t>
            </a: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6817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0484" y="360484"/>
            <a:ext cx="1987061" cy="461665"/>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Objective</a:t>
            </a:r>
            <a:endParaRPr lang="mr-IN" sz="2400" b="1" dirty="0">
              <a:latin typeface="Times New Roman" panose="02020603050405020304" pitchFamily="18" charset="0"/>
            </a:endParaRPr>
          </a:p>
        </p:txBody>
      </p:sp>
      <p:sp>
        <p:nvSpPr>
          <p:cNvPr id="4" name="Rectangle 3"/>
          <p:cNvSpPr/>
          <p:nvPr/>
        </p:nvSpPr>
        <p:spPr>
          <a:xfrm>
            <a:off x="0" y="1286792"/>
            <a:ext cx="11087100" cy="3170099"/>
          </a:xfrm>
          <a:prstGeom prst="rect">
            <a:avLst/>
          </a:prstGeom>
        </p:spPr>
        <p:txBody>
          <a:bodyPr wrap="square">
            <a:spAutoFit/>
          </a:bodyPr>
          <a:lstStyle/>
          <a:p>
            <a:pPr marL="1257300" lvl="2" indent="-342900" algn="jus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To Develop </a:t>
            </a:r>
            <a:r>
              <a:rPr lang="en-US" sz="2000" dirty="0">
                <a:latin typeface="Times New Roman" panose="02020603050405020304" pitchFamily="18" charset="0"/>
                <a:cs typeface="Times New Roman" panose="02020603050405020304" pitchFamily="18" charset="0"/>
              </a:rPr>
              <a:t>an advanced High-Performance Computing (HPC) profiling tool that enables comprehensive analysis and optimization of parallel and distributed applications, facilitating improved program performance and resource utilization</a:t>
            </a:r>
            <a:r>
              <a:rPr lang="en-US" sz="2000" dirty="0" smtClean="0">
                <a:latin typeface="Times New Roman" panose="02020603050405020304" pitchFamily="18" charset="0"/>
                <a:cs typeface="Times New Roman" panose="02020603050405020304" pitchFamily="18" charset="0"/>
              </a:rPr>
              <a:t>.</a:t>
            </a:r>
          </a:p>
          <a:p>
            <a:pPr lvl="2" algn="just"/>
            <a:endParaRPr lang="en-US" sz="2000" dirty="0" smtClean="0">
              <a:latin typeface="Times New Roman" panose="02020603050405020304" pitchFamily="18" charset="0"/>
              <a:cs typeface="Times New Roman" panose="02020603050405020304" pitchFamily="18" charset="0"/>
            </a:endParaRPr>
          </a:p>
          <a:p>
            <a:pPr marL="1257300" lvl="2" indent="-342900" algn="jus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tool </a:t>
            </a:r>
            <a:r>
              <a:rPr lang="en-US" sz="2000" dirty="0" smtClean="0">
                <a:latin typeface="Times New Roman" panose="02020603050405020304" pitchFamily="18" charset="0"/>
                <a:cs typeface="Times New Roman" panose="02020603050405020304" pitchFamily="18" charset="0"/>
              </a:rPr>
              <a:t>goes </a:t>
            </a:r>
            <a:r>
              <a:rPr lang="en-US" sz="2000" dirty="0">
                <a:latin typeface="Times New Roman" panose="02020603050405020304" pitchFamily="18" charset="0"/>
                <a:cs typeface="Times New Roman" panose="02020603050405020304" pitchFamily="18" charset="0"/>
              </a:rPr>
              <a:t>beyond basic profiling capabilities and </a:t>
            </a:r>
            <a:r>
              <a:rPr lang="en-US" sz="2000" dirty="0" smtClean="0">
                <a:latin typeface="Times New Roman" panose="02020603050405020304" pitchFamily="18" charset="0"/>
                <a:cs typeface="Times New Roman" panose="02020603050405020304" pitchFamily="18" charset="0"/>
              </a:rPr>
              <a:t>offers </a:t>
            </a:r>
            <a:r>
              <a:rPr lang="en-US" sz="2000" dirty="0">
                <a:latin typeface="Times New Roman" panose="02020603050405020304" pitchFamily="18" charset="0"/>
                <a:cs typeface="Times New Roman" panose="02020603050405020304" pitchFamily="18" charset="0"/>
              </a:rPr>
              <a:t>comprehensive analysis </a:t>
            </a:r>
            <a:r>
              <a:rPr lang="en-US" sz="2000" dirty="0" smtClean="0">
                <a:latin typeface="Times New Roman" panose="02020603050405020304" pitchFamily="18" charset="0"/>
                <a:cs typeface="Times New Roman" panose="02020603050405020304" pitchFamily="18" charset="0"/>
              </a:rPr>
              <a:t>features for developers </a:t>
            </a:r>
            <a:r>
              <a:rPr lang="en-US" sz="2000" dirty="0">
                <a:latin typeface="Times New Roman" panose="02020603050405020304" pitchFamily="18" charset="0"/>
                <a:cs typeface="Times New Roman" panose="02020603050405020304" pitchFamily="18" charset="0"/>
              </a:rPr>
              <a:t>in identifying performance bottlenecks, optimizing parallel execution, and making efficient use of computing resources. </a:t>
            </a:r>
            <a:endParaRPr lang="en-US" sz="2000" dirty="0" smtClean="0">
              <a:latin typeface="Times New Roman" panose="02020603050405020304" pitchFamily="18" charset="0"/>
              <a:cs typeface="Times New Roman" panose="02020603050405020304" pitchFamily="18" charset="0"/>
            </a:endParaRPr>
          </a:p>
          <a:p>
            <a:pPr lvl="2" algn="just"/>
            <a:endParaRPr lang="en-US" sz="2000" dirty="0" smtClean="0">
              <a:latin typeface="Times New Roman" panose="02020603050405020304" pitchFamily="18" charset="0"/>
              <a:cs typeface="Times New Roman" panose="02020603050405020304" pitchFamily="18" charset="0"/>
            </a:endParaRPr>
          </a:p>
          <a:p>
            <a:pPr marL="1257300" lvl="2" indent="-342900" algn="jus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ultimate aim is to enhance the overall performance of HPC applications, leading to faster computations and better resource allocation.</a:t>
            </a:r>
            <a:endParaRPr lang="mr-IN" sz="2000" dirty="0">
              <a:latin typeface="Times New Roman" panose="02020603050405020304" pitchFamily="18" charset="0"/>
            </a:endParaRPr>
          </a:p>
        </p:txBody>
      </p:sp>
    </p:spTree>
    <p:extLst>
      <p:ext uri="{BB962C8B-B14F-4D97-AF65-F5344CB8AC3E}">
        <p14:creationId xmlns:p14="http://schemas.microsoft.com/office/powerpoint/2010/main" val="30801238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86862" y="1256778"/>
            <a:ext cx="11561884" cy="3785652"/>
          </a:xfrm>
          <a:prstGeom prst="rect">
            <a:avLst/>
          </a:prstGeom>
        </p:spPr>
        <p:txBody>
          <a:bodyPr wrap="square">
            <a:spAutoFit/>
          </a:bodyPr>
          <a:lstStyle/>
          <a:p>
            <a:pPr>
              <a:lnSpc>
                <a:spcPct val="150000"/>
              </a:lnSpc>
            </a:pPr>
            <a:r>
              <a:rPr lang="en-US" sz="2000" b="1" dirty="0" err="1">
                <a:latin typeface="Times New Roman" panose="02020603050405020304" pitchFamily="18" charset="0"/>
                <a:cs typeface="Times New Roman" panose="02020603050405020304" pitchFamily="18" charset="0"/>
              </a:rPr>
              <a:t>likwid</a:t>
            </a:r>
            <a:r>
              <a:rPr lang="en-US" sz="2000" b="1" dirty="0">
                <a:latin typeface="Times New Roman" panose="02020603050405020304" pitchFamily="18" charset="0"/>
                <a:cs typeface="Times New Roman" panose="02020603050405020304" pitchFamily="18" charset="0"/>
              </a:rPr>
              <a:t>-topology</a:t>
            </a:r>
            <a:r>
              <a:rPr lang="en-US" sz="2000" dirty="0">
                <a:latin typeface="Times New Roman" panose="02020603050405020304" pitchFamily="18" charset="0"/>
                <a:cs typeface="Times New Roman" panose="02020603050405020304" pitchFamily="18" charset="0"/>
              </a:rPr>
              <a:t> : Display the thread and cache topology on multicore/</a:t>
            </a:r>
            <a:r>
              <a:rPr lang="en-US" sz="2000" dirty="0" err="1">
                <a:latin typeface="Times New Roman" panose="02020603050405020304" pitchFamily="18" charset="0"/>
                <a:cs typeface="Times New Roman" panose="02020603050405020304" pitchFamily="18" charset="0"/>
              </a:rPr>
              <a:t>multisocket</a:t>
            </a:r>
            <a:r>
              <a:rPr lang="en-US" sz="2000" dirty="0">
                <a:latin typeface="Times New Roman" panose="02020603050405020304" pitchFamily="18" charset="0"/>
                <a:cs typeface="Times New Roman" panose="02020603050405020304" pitchFamily="18" charset="0"/>
              </a:rPr>
              <a:t> computers</a:t>
            </a:r>
          </a:p>
          <a:p>
            <a:pPr>
              <a:lnSpc>
                <a:spcPct val="150000"/>
              </a:lnSpc>
            </a:pPr>
            <a:r>
              <a:rPr lang="en-US" sz="2000" b="1" dirty="0" err="1">
                <a:latin typeface="Times New Roman" panose="02020603050405020304" pitchFamily="18" charset="0"/>
                <a:cs typeface="Times New Roman" panose="02020603050405020304" pitchFamily="18" charset="0"/>
              </a:rPr>
              <a:t>likwid-perfctr</a:t>
            </a:r>
            <a:r>
              <a:rPr lang="en-US" sz="2000" b="1"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Count hardware performance events. It can be used as wrapper application, which does not require modification of the code to be </a:t>
            </a:r>
            <a:r>
              <a:rPr lang="en-US" sz="2000" dirty="0" smtClean="0">
                <a:latin typeface="Times New Roman" panose="02020603050405020304" pitchFamily="18" charset="0"/>
                <a:cs typeface="Times New Roman" panose="02020603050405020304" pitchFamily="18" charset="0"/>
              </a:rPr>
              <a:t>analyzed</a:t>
            </a:r>
          </a:p>
          <a:p>
            <a:pPr>
              <a:lnSpc>
                <a:spcPct val="150000"/>
              </a:lnSpc>
            </a:pPr>
            <a:r>
              <a:rPr lang="en-US" sz="2000" b="1" dirty="0" err="1" smtClean="0">
                <a:latin typeface="Times New Roman" panose="02020603050405020304" pitchFamily="18" charset="0"/>
                <a:cs typeface="Times New Roman" panose="02020603050405020304" pitchFamily="18" charset="0"/>
              </a:rPr>
              <a:t>likwid</a:t>
            </a:r>
            <a:r>
              <a:rPr lang="en-US" sz="2000" b="1" dirty="0" smtClean="0">
                <a:latin typeface="Times New Roman" panose="02020603050405020304" pitchFamily="18" charset="0"/>
                <a:cs typeface="Times New Roman" panose="02020603050405020304" pitchFamily="18" charset="0"/>
              </a:rPr>
              <a:t>-pin</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Pin the threads of an application without changing the code. Works for </a:t>
            </a:r>
            <a:r>
              <a:rPr lang="en-US" sz="2000" dirty="0" err="1">
                <a:latin typeface="Times New Roman" panose="02020603050405020304" pitchFamily="18" charset="0"/>
                <a:cs typeface="Times New Roman" panose="02020603050405020304" pitchFamily="18" charset="0"/>
              </a:rPr>
              <a:t>OpenMP</a:t>
            </a:r>
            <a:r>
              <a:rPr lang="en-US" sz="2000" dirty="0">
                <a:latin typeface="Times New Roman" panose="02020603050405020304" pitchFamily="18" charset="0"/>
                <a:cs typeface="Times New Roman" panose="02020603050405020304" pitchFamily="18" charset="0"/>
              </a:rPr>
              <a:t>, C++11 threads, </a:t>
            </a:r>
            <a:r>
              <a:rPr lang="en-US" sz="2000" dirty="0" err="1">
                <a:latin typeface="Times New Roman" panose="02020603050405020304" pitchFamily="18" charset="0"/>
                <a:cs typeface="Times New Roman" panose="02020603050405020304" pitchFamily="18" charset="0"/>
              </a:rPr>
              <a:t>pthreads</a:t>
            </a: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etc.</a:t>
            </a:r>
          </a:p>
          <a:p>
            <a:pPr>
              <a:lnSpc>
                <a:spcPct val="150000"/>
              </a:lnSpc>
            </a:pPr>
            <a:r>
              <a:rPr lang="en-US" sz="2000" b="1" dirty="0" err="1" smtClean="0">
                <a:latin typeface="Times New Roman" panose="02020603050405020304" pitchFamily="18" charset="0"/>
                <a:cs typeface="Times New Roman" panose="02020603050405020304" pitchFamily="18" charset="0"/>
              </a:rPr>
              <a:t>likwid</a:t>
            </a:r>
            <a:r>
              <a:rPr lang="en-US" sz="2000" b="1" dirty="0" smtClean="0">
                <a:latin typeface="Times New Roman" panose="02020603050405020304" pitchFamily="18" charset="0"/>
                <a:cs typeface="Times New Roman" panose="02020603050405020304" pitchFamily="18" charset="0"/>
              </a:rPr>
              <a:t>-bench</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A benchmarking framework that allows rapid prototyping of threaded assembly </a:t>
            </a:r>
            <a:r>
              <a:rPr lang="en-US" sz="2000" dirty="0" smtClean="0">
                <a:latin typeface="Times New Roman" panose="02020603050405020304" pitchFamily="18" charset="0"/>
                <a:cs typeface="Times New Roman" panose="02020603050405020304" pitchFamily="18" charset="0"/>
              </a:rPr>
              <a:t>kernels.</a:t>
            </a:r>
            <a:endParaRPr lang="en-US" sz="2000" dirty="0">
              <a:latin typeface="Times New Roman" panose="02020603050405020304" pitchFamily="18" charset="0"/>
              <a:cs typeface="Times New Roman" panose="02020603050405020304" pitchFamily="18" charset="0"/>
            </a:endParaRPr>
          </a:p>
          <a:p>
            <a:pPr>
              <a:lnSpc>
                <a:spcPct val="150000"/>
              </a:lnSpc>
            </a:pPr>
            <a:r>
              <a:rPr lang="en-US" sz="2000" b="1" dirty="0" err="1" smtClean="0">
                <a:latin typeface="Times New Roman" panose="02020603050405020304" pitchFamily="18" charset="0"/>
                <a:cs typeface="Times New Roman" panose="02020603050405020304" pitchFamily="18" charset="0"/>
              </a:rPr>
              <a:t>likwid-powermeter</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Access RAPL counters (for energy measurements) .</a:t>
            </a:r>
          </a:p>
          <a:p>
            <a:pPr>
              <a:lnSpc>
                <a:spcPct val="150000"/>
              </a:lnSpc>
            </a:pPr>
            <a:r>
              <a:rPr lang="en-US" sz="2000" b="1" dirty="0" err="1" smtClean="0">
                <a:latin typeface="Times New Roman" panose="02020603050405020304" pitchFamily="18" charset="0"/>
                <a:cs typeface="Times New Roman" panose="02020603050405020304" pitchFamily="18" charset="0"/>
              </a:rPr>
              <a:t>likwid-setFrequencies</a:t>
            </a:r>
            <a:r>
              <a:rPr lang="en-US" sz="2000" dirty="0" smtClean="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 Set the clock frequency of CPU </a:t>
            </a:r>
            <a:r>
              <a:rPr lang="en-US" sz="2000" dirty="0" smtClean="0">
                <a:latin typeface="Times New Roman" panose="02020603050405020304" pitchFamily="18" charset="0"/>
                <a:cs typeface="Times New Roman" panose="02020603050405020304" pitchFamily="18" charset="0"/>
              </a:rPr>
              <a:t>cores.</a:t>
            </a:r>
            <a:endParaRPr lang="mr-IN" sz="2000" dirty="0">
              <a:latin typeface="Times New Roman" panose="02020603050405020304" pitchFamily="18" charset="0"/>
            </a:endParaRPr>
          </a:p>
        </p:txBody>
      </p:sp>
      <p:sp>
        <p:nvSpPr>
          <p:cNvPr id="3" name="TextBox 2"/>
          <p:cNvSpPr txBox="1"/>
          <p:nvPr/>
        </p:nvSpPr>
        <p:spPr>
          <a:xfrm>
            <a:off x="386862" y="395654"/>
            <a:ext cx="11250388" cy="400110"/>
          </a:xfrm>
          <a:prstGeom prst="rect">
            <a:avLst/>
          </a:prstGeom>
          <a:noFill/>
        </p:spPr>
        <p:txBody>
          <a:bodyPr wrap="none" rtlCol="0">
            <a:spAutoFit/>
          </a:bodyPr>
          <a:lstStyle/>
          <a:p>
            <a:r>
              <a:rPr lang="en-US" sz="2000" b="1" dirty="0">
                <a:latin typeface="Times New Roman" panose="02020603050405020304" pitchFamily="18" charset="0"/>
                <a:cs typeface="Times New Roman" panose="02020603050405020304" pitchFamily="18" charset="0"/>
              </a:rPr>
              <a:t>The </a:t>
            </a:r>
            <a:r>
              <a:rPr lang="en-US" sz="2000" b="1" dirty="0" smtClean="0">
                <a:latin typeface="Times New Roman" panose="02020603050405020304" pitchFamily="18" charset="0"/>
                <a:cs typeface="Times New Roman" panose="02020603050405020304" pitchFamily="18" charset="0"/>
              </a:rPr>
              <a:t>LIKWID  </a:t>
            </a:r>
            <a:r>
              <a:rPr lang="en-US" sz="2000" b="1" dirty="0">
                <a:latin typeface="Times New Roman" panose="02020603050405020304" pitchFamily="18" charset="0"/>
                <a:cs typeface="Times New Roman" panose="02020603050405020304" pitchFamily="18" charset="0"/>
              </a:rPr>
              <a:t>suite includes various command that help in different aspects of performance analysis:</a:t>
            </a: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79531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13232" y="414612"/>
            <a:ext cx="11058144" cy="6017633"/>
          </a:xfrm>
          <a:prstGeom prst="rect">
            <a:avLst/>
          </a:prstGeom>
        </p:spPr>
      </p:pic>
    </p:spTree>
    <p:extLst>
      <p:ext uri="{BB962C8B-B14F-4D97-AF65-F5344CB8AC3E}">
        <p14:creationId xmlns:p14="http://schemas.microsoft.com/office/powerpoint/2010/main" val="11368939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2561" y="131885"/>
            <a:ext cx="1656223" cy="461665"/>
          </a:xfrm>
          <a:prstGeom prst="rect">
            <a:avLst/>
          </a:prstGeom>
          <a:noFill/>
        </p:spPr>
        <p:txBody>
          <a:bodyPr wrap="none" rtlCol="0">
            <a:spAutoFit/>
          </a:bodyPr>
          <a:lstStyle/>
          <a:p>
            <a:r>
              <a:rPr lang="en-US" sz="2400" b="1" dirty="0" smtClean="0">
                <a:latin typeface="Times New Roman" panose="02020603050405020304" pitchFamily="18" charset="0"/>
                <a:cs typeface="Times New Roman" panose="02020603050405020304" pitchFamily="18" charset="0"/>
              </a:rPr>
              <a:t>Conclusion</a:t>
            </a:r>
            <a:endParaRPr lang="mr-IN" sz="2400" b="1" dirty="0">
              <a:latin typeface="Times New Roman" panose="02020603050405020304" pitchFamily="18" charset="0"/>
            </a:endParaRPr>
          </a:p>
        </p:txBody>
      </p:sp>
      <p:sp>
        <p:nvSpPr>
          <p:cNvPr id="4" name="Rectangle 3"/>
          <p:cNvSpPr/>
          <p:nvPr/>
        </p:nvSpPr>
        <p:spPr>
          <a:xfrm>
            <a:off x="272561" y="889844"/>
            <a:ext cx="11614639" cy="3170099"/>
          </a:xfrm>
          <a:prstGeom prst="rect">
            <a:avLst/>
          </a:prstGeom>
        </p:spPr>
        <p:txBody>
          <a:bodyPr wrap="square">
            <a:spAutoFit/>
          </a:bodyPr>
          <a:lstStyle/>
          <a:p>
            <a:pPr marL="342900" indent="-342900" algn="jus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In conclusion, the development of our profiling tool was an enlightening experience that allows us to develop one profiling toolkit that combines the features of five different toolkits we have used. </a:t>
            </a:r>
          </a:p>
          <a:p>
            <a:pPr marL="342900" indent="-342900" algn="jus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choice of a profiling tool depends on the specific goals, application domain, and hardware platform. Developers seeking to optimize performance should consider the features of these tools and choose the one that aligns best with their requirements</a:t>
            </a:r>
            <a:r>
              <a:rPr lang="en-US" sz="2000" dirty="0" smtClean="0">
                <a:latin typeface="Times New Roman" panose="02020603050405020304" pitchFamily="18" charset="0"/>
                <a:cs typeface="Times New Roman" panose="02020603050405020304" pitchFamily="18" charset="0"/>
              </a:rPr>
              <a:t>.</a:t>
            </a:r>
          </a:p>
          <a:p>
            <a:pPr marL="342900" indent="-342900" algn="jus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project </a:t>
            </a:r>
            <a:r>
              <a:rPr lang="en-US" sz="2000" dirty="0" smtClean="0">
                <a:latin typeface="Times New Roman" panose="02020603050405020304" pitchFamily="18" charset="0"/>
                <a:cs typeface="Times New Roman" panose="02020603050405020304" pitchFamily="18" charset="0"/>
              </a:rPr>
              <a:t>is not </a:t>
            </a:r>
            <a:r>
              <a:rPr lang="en-US" sz="2000" dirty="0">
                <a:latin typeface="Times New Roman" panose="02020603050405020304" pitchFamily="18" charset="0"/>
                <a:cs typeface="Times New Roman" panose="02020603050405020304" pitchFamily="18" charset="0"/>
              </a:rPr>
              <a:t>only expanded our understanding of profiling techniques but also </a:t>
            </a:r>
            <a:r>
              <a:rPr lang="en-US" sz="2000" dirty="0" smtClean="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importance of selecting the right tool for the </a:t>
            </a:r>
            <a:r>
              <a:rPr lang="en-US" sz="2000" dirty="0" smtClean="0">
                <a:latin typeface="Times New Roman" panose="02020603050405020304" pitchFamily="18" charset="0"/>
                <a:cs typeface="Times New Roman" panose="02020603050405020304" pitchFamily="18" charset="0"/>
              </a:rPr>
              <a:t>task. </a:t>
            </a:r>
          </a:p>
          <a:p>
            <a:pPr marL="342900" indent="-342900" algn="just">
              <a:buFont typeface="Arial" panose="020B0604020202020204" pitchFamily="34" charset="0"/>
              <a:buChar char="•"/>
            </a:pPr>
            <a:r>
              <a:rPr lang="en-US" sz="2000" dirty="0" smtClean="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ongoing evolution of these tools ensures that software developers have </a:t>
            </a:r>
            <a:r>
              <a:rPr lang="en-US" sz="2000" dirty="0" smtClean="0">
                <a:latin typeface="Times New Roman" panose="02020603050405020304" pitchFamily="18" charset="0"/>
                <a:cs typeface="Times New Roman" panose="02020603050405020304" pitchFamily="18" charset="0"/>
              </a:rPr>
              <a:t>robust </a:t>
            </a:r>
            <a:r>
              <a:rPr lang="en-US" sz="2000" dirty="0">
                <a:latin typeface="Times New Roman" panose="02020603050405020304" pitchFamily="18" charset="0"/>
                <a:cs typeface="Times New Roman" panose="02020603050405020304" pitchFamily="18" charset="0"/>
              </a:rPr>
              <a:t>toolkit to analyze, optimize, and enhance the performance of their applications in an increasingly demanding computing landscape.</a:t>
            </a:r>
            <a:endParaRPr lang="mr-IN" sz="2000" dirty="0">
              <a:latin typeface="Times New Roman" panose="02020603050405020304" pitchFamily="18" charset="0"/>
            </a:endParaRPr>
          </a:p>
        </p:txBody>
      </p:sp>
    </p:spTree>
    <p:extLst>
      <p:ext uri="{BB962C8B-B14F-4D97-AF65-F5344CB8AC3E}">
        <p14:creationId xmlns:p14="http://schemas.microsoft.com/office/powerpoint/2010/main" val="40763864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450731" y="603339"/>
            <a:ext cx="9047284" cy="6155376"/>
          </a:xfrm>
          <a:prstGeom prst="rect">
            <a:avLst/>
          </a:prstGeom>
        </p:spPr>
      </p:pic>
      <p:sp>
        <p:nvSpPr>
          <p:cNvPr id="3" name="TextBox 2"/>
          <p:cNvSpPr txBox="1"/>
          <p:nvPr/>
        </p:nvSpPr>
        <p:spPr>
          <a:xfrm>
            <a:off x="738554" y="123093"/>
            <a:ext cx="1138453" cy="400110"/>
          </a:xfrm>
          <a:prstGeom prst="rect">
            <a:avLst/>
          </a:prstGeom>
          <a:noFill/>
        </p:spPr>
        <p:txBody>
          <a:bodyPr wrap="none" rtlCol="0">
            <a:spAutoFit/>
          </a:bodyPr>
          <a:lstStyle/>
          <a:p>
            <a:r>
              <a:rPr lang="en-IN" sz="2000" b="1" dirty="0" smtClean="0">
                <a:latin typeface="Times New Roman" panose="02020603050405020304" pitchFamily="18" charset="0"/>
                <a:cs typeface="Times New Roman" panose="02020603050405020304" pitchFamily="18" charset="0"/>
              </a:rPr>
              <a:t>Main .</a:t>
            </a:r>
            <a:r>
              <a:rPr lang="en-IN" sz="2000" b="1" dirty="0" err="1" smtClean="0">
                <a:latin typeface="Times New Roman" panose="02020603050405020304" pitchFamily="18" charset="0"/>
                <a:cs typeface="Times New Roman" panose="02020603050405020304" pitchFamily="18" charset="0"/>
              </a:rPr>
              <a:t>sh</a:t>
            </a:r>
            <a:endParaRPr lang="mr-IN" sz="2000" b="1" dirty="0">
              <a:latin typeface="Times New Roman" panose="02020603050405020304" pitchFamily="18" charset="0"/>
            </a:endParaRPr>
          </a:p>
        </p:txBody>
      </p:sp>
    </p:spTree>
    <p:extLst>
      <p:ext uri="{BB962C8B-B14F-4D97-AF65-F5344CB8AC3E}">
        <p14:creationId xmlns:p14="http://schemas.microsoft.com/office/powerpoint/2010/main" val="34426034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65993" y="211015"/>
            <a:ext cx="1931170" cy="461665"/>
          </a:xfrm>
          <a:prstGeom prst="rect">
            <a:avLst/>
          </a:prstGeom>
          <a:noFill/>
        </p:spPr>
        <p:txBody>
          <a:bodyPr wrap="none" rtlCol="0">
            <a:spAutoFit/>
          </a:bodyPr>
          <a:lstStyle/>
          <a:p>
            <a:r>
              <a:rPr lang="en-US" sz="2400" b="1" dirty="0" smtClean="0">
                <a:latin typeface="Times New Roman" panose="02020603050405020304" pitchFamily="18" charset="0"/>
                <a:cs typeface="Times New Roman" panose="02020603050405020304" pitchFamily="18" charset="0"/>
              </a:rPr>
              <a:t>Future Scope</a:t>
            </a:r>
            <a:endParaRPr lang="mr-IN" sz="2400" b="1" dirty="0">
              <a:latin typeface="Times New Roman" panose="02020603050405020304" pitchFamily="18" charset="0"/>
            </a:endParaRPr>
          </a:p>
        </p:txBody>
      </p:sp>
      <p:sp>
        <p:nvSpPr>
          <p:cNvPr id="3" name="TextBox 2"/>
          <p:cNvSpPr txBox="1"/>
          <p:nvPr/>
        </p:nvSpPr>
        <p:spPr>
          <a:xfrm>
            <a:off x="2397163" y="1635369"/>
            <a:ext cx="184731" cy="369332"/>
          </a:xfrm>
          <a:prstGeom prst="rect">
            <a:avLst/>
          </a:prstGeom>
          <a:noFill/>
        </p:spPr>
        <p:txBody>
          <a:bodyPr wrap="none" rtlCol="0">
            <a:spAutoFit/>
          </a:bodyPr>
          <a:lstStyle/>
          <a:p>
            <a:endParaRPr lang="mr-IN" dirty="0"/>
          </a:p>
        </p:txBody>
      </p:sp>
      <p:sp>
        <p:nvSpPr>
          <p:cNvPr id="4" name="Rectangle 3"/>
          <p:cNvSpPr/>
          <p:nvPr/>
        </p:nvSpPr>
        <p:spPr>
          <a:xfrm>
            <a:off x="1016976" y="1261546"/>
            <a:ext cx="9270023" cy="2246769"/>
          </a:xfrm>
          <a:prstGeom prst="rect">
            <a:avLst/>
          </a:prstGeom>
        </p:spPr>
        <p:txBody>
          <a:bodyPr wrap="square">
            <a:spAutoFit/>
          </a:bodyPr>
          <a:lstStyle/>
          <a:p>
            <a:r>
              <a:rPr lang="en-US" sz="2000" b="1" dirty="0">
                <a:latin typeface="Times New Roman" panose="02020603050405020304" pitchFamily="18" charset="0"/>
                <a:cs typeface="Times New Roman" panose="02020603050405020304" pitchFamily="18" charset="0"/>
              </a:rPr>
              <a:t>Performance Portability</a:t>
            </a:r>
            <a:r>
              <a:rPr lang="en-US" sz="2000" dirty="0">
                <a:latin typeface="Times New Roman" panose="02020603050405020304" pitchFamily="18" charset="0"/>
                <a:cs typeface="Times New Roman" panose="02020603050405020304" pitchFamily="18" charset="0"/>
              </a:rPr>
              <a:t>: As software spans various hardware architectures, from traditional CPUs to GPUs, FPGAs, and accelerators, profiling tools will need to offer performance analysis across heterogeneous platforms. </a:t>
            </a:r>
            <a:endParaRPr lang="en-US" sz="2000" dirty="0" smtClean="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smtClean="0">
              <a:latin typeface="Times New Roman" panose="02020603050405020304" pitchFamily="18" charset="0"/>
              <a:cs typeface="Times New Roman" panose="02020603050405020304" pitchFamily="18" charset="0"/>
            </a:endParaRPr>
          </a:p>
          <a:p>
            <a:r>
              <a:rPr lang="en-US" sz="2000" dirty="0" smtClean="0">
                <a:latin typeface="Times New Roman" panose="02020603050405020304" pitchFamily="18" charset="0"/>
                <a:cs typeface="Times New Roman" panose="02020603050405020304" pitchFamily="18" charset="0"/>
              </a:rPr>
              <a:t>Tools </a:t>
            </a:r>
            <a:r>
              <a:rPr lang="en-US" sz="2000" dirty="0">
                <a:latin typeface="Times New Roman" panose="02020603050405020304" pitchFamily="18" charset="0"/>
                <a:cs typeface="Times New Roman" panose="02020603050405020304" pitchFamily="18" charset="0"/>
              </a:rPr>
              <a:t>that can analyze code behavior and performance on different architectures will be essential for optimizing applications for various target systems.</a:t>
            </a:r>
            <a:endParaRPr lang="mr-IN" sz="2000" dirty="0">
              <a:latin typeface="Times New Roman" panose="02020603050405020304" pitchFamily="18" charset="0"/>
            </a:endParaRPr>
          </a:p>
        </p:txBody>
      </p:sp>
      <p:sp>
        <p:nvSpPr>
          <p:cNvPr id="6" name="Rectangle 5"/>
          <p:cNvSpPr/>
          <p:nvPr/>
        </p:nvSpPr>
        <p:spPr>
          <a:xfrm>
            <a:off x="1016977" y="3881737"/>
            <a:ext cx="9173308" cy="707886"/>
          </a:xfrm>
          <a:prstGeom prst="rect">
            <a:avLst/>
          </a:prstGeom>
        </p:spPr>
        <p:txBody>
          <a:bodyPr wrap="square">
            <a:spAutoFit/>
          </a:bodyPr>
          <a:lstStyle/>
          <a:p>
            <a:r>
              <a:rPr lang="en-US" sz="2000" b="1" dirty="0" smtClean="0">
                <a:latin typeface="Times New Roman" panose="02020603050405020304" pitchFamily="18" charset="0"/>
                <a:cs typeface="Times New Roman" panose="02020603050405020304" pitchFamily="18" charset="0"/>
              </a:rPr>
              <a:t>Server less </a:t>
            </a:r>
            <a:r>
              <a:rPr lang="en-US" sz="2000" b="1" dirty="0">
                <a:latin typeface="Times New Roman" panose="02020603050405020304" pitchFamily="18" charset="0"/>
                <a:cs typeface="Times New Roman" panose="02020603050405020304" pitchFamily="18" charset="0"/>
              </a:rPr>
              <a:t>and Function-as-a-Service</a:t>
            </a:r>
            <a:r>
              <a:rPr lang="en-US" sz="2000" dirty="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These </a:t>
            </a:r>
            <a:r>
              <a:rPr lang="en-US" sz="2000" dirty="0">
                <a:latin typeface="Times New Roman" panose="02020603050405020304" pitchFamily="18" charset="0"/>
                <a:cs typeface="Times New Roman" panose="02020603050405020304" pitchFamily="18" charset="0"/>
              </a:rPr>
              <a:t>tools will help developers optimize </a:t>
            </a:r>
            <a:r>
              <a:rPr lang="en-US" sz="2000" dirty="0" smtClean="0">
                <a:latin typeface="Times New Roman" panose="02020603050405020304" pitchFamily="18" charset="0"/>
                <a:cs typeface="Times New Roman" panose="02020603050405020304" pitchFamily="18" charset="0"/>
              </a:rPr>
              <a:t>server less </a:t>
            </a:r>
            <a:r>
              <a:rPr lang="en-US" sz="2000" dirty="0">
                <a:latin typeface="Times New Roman" panose="02020603050405020304" pitchFamily="18" charset="0"/>
                <a:cs typeface="Times New Roman" panose="02020603050405020304" pitchFamily="18" charset="0"/>
              </a:rPr>
              <a:t>functions for better execution times and resource utilization.</a:t>
            </a:r>
            <a:endParaRPr lang="mr-IN" sz="2000" dirty="0">
              <a:latin typeface="Times New Roman" panose="02020603050405020304" pitchFamily="18" charset="0"/>
            </a:endParaRPr>
          </a:p>
        </p:txBody>
      </p:sp>
    </p:spTree>
    <p:extLst>
      <p:ext uri="{BB962C8B-B14F-4D97-AF65-F5344CB8AC3E}">
        <p14:creationId xmlns:p14="http://schemas.microsoft.com/office/powerpoint/2010/main" val="20664523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074984"/>
            <a:ext cx="12191999" cy="1569660"/>
          </a:xfrm>
          <a:prstGeom prst="rect">
            <a:avLst/>
          </a:prstGeom>
          <a:noFill/>
        </p:spPr>
        <p:txBody>
          <a:bodyPr wrap="square" rtlCol="0">
            <a:spAutoFit/>
          </a:bodyPr>
          <a:lstStyle/>
          <a:p>
            <a:pPr algn="ctr"/>
            <a:r>
              <a:rPr lang="en-IN" sz="9600" dirty="0" smtClean="0">
                <a:latin typeface="Times New Roman" panose="02020603050405020304" pitchFamily="18" charset="0"/>
                <a:cs typeface="Times New Roman" panose="02020603050405020304" pitchFamily="18" charset="0"/>
              </a:rPr>
              <a:t>THANK YOU!</a:t>
            </a:r>
            <a:endParaRPr lang="mr-IN" sz="9600" dirty="0">
              <a:latin typeface="Times New Roman" panose="02020603050405020304" pitchFamily="18" charset="0"/>
            </a:endParaRPr>
          </a:p>
        </p:txBody>
      </p:sp>
    </p:spTree>
    <p:extLst>
      <p:ext uri="{BB962C8B-B14F-4D97-AF65-F5344CB8AC3E}">
        <p14:creationId xmlns:p14="http://schemas.microsoft.com/office/powerpoint/2010/main" val="36042734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867347" y="1041754"/>
            <a:ext cx="10665069" cy="4124206"/>
          </a:xfrm>
          <a:prstGeom prst="rect">
            <a:avLst/>
          </a:prstGeom>
        </p:spPr>
        <p:txBody>
          <a:bodyPr wrap="square">
            <a:spAutoFit/>
          </a:bodyPr>
          <a:lstStyle/>
          <a:p>
            <a:pPr algn="just"/>
            <a:r>
              <a:rPr lang="en-US" sz="2000" b="1" dirty="0" smtClean="0">
                <a:latin typeface="Times New Roman" panose="02020603050405020304" pitchFamily="18" charset="0"/>
                <a:cs typeface="Times New Roman" panose="02020603050405020304" pitchFamily="18" charset="0"/>
              </a:rPr>
              <a:t>What is Profiling ?</a:t>
            </a:r>
          </a:p>
          <a:p>
            <a:pPr algn="just"/>
            <a:endParaRPr lang="en-US" sz="2000" b="1"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Profiling in the context of High-Performance Computing (HPC) refers to the practice of gathering and analyzing data </a:t>
            </a:r>
            <a:r>
              <a:rPr lang="en-US" sz="2000" dirty="0">
                <a:latin typeface="Times New Roman" panose="02020603050405020304" pitchFamily="18" charset="0"/>
                <a:cs typeface="Times New Roman" panose="02020603050405020304" pitchFamily="18" charset="0"/>
              </a:rPr>
              <a:t>about</a:t>
            </a:r>
            <a:r>
              <a:rPr lang="en-US" dirty="0">
                <a:latin typeface="Times New Roman" panose="02020603050405020304" pitchFamily="18" charset="0"/>
                <a:cs typeface="Times New Roman" panose="02020603050405020304" pitchFamily="18" charset="0"/>
              </a:rPr>
              <a:t> the performance of software applications or hardware systems to identify bottlenecks, optimize performance, and improve efficiency. Profiling techniques in HPC are used to gain insights into the behavior and performance characteristics of parallel and distributed applications running on large-scale computing systems. </a:t>
            </a:r>
            <a:endParaRPr lang="en-US" dirty="0" smtClean="0">
              <a:latin typeface="Times New Roman" panose="02020603050405020304" pitchFamily="18" charset="0"/>
              <a:cs typeface="Times New Roman" panose="02020603050405020304" pitchFamily="18" charset="0"/>
            </a:endParaRPr>
          </a:p>
          <a:p>
            <a:pPr algn="just"/>
            <a:endParaRPr lang="en-US" sz="2000" b="1" dirty="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Profiling used for :</a:t>
            </a:r>
          </a:p>
          <a:p>
            <a:pPr algn="just"/>
            <a:endParaRPr lang="en-US" sz="2000" b="1" dirty="0" smtClean="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Performance Analysis</a:t>
            </a:r>
          </a:p>
          <a:p>
            <a:pPr marL="342900" indent="-34290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Resource Utilization   </a:t>
            </a:r>
          </a:p>
          <a:p>
            <a:pPr marL="342900" indent="-342900">
              <a:buFont typeface="Arial" panose="020B0604020202020204" pitchFamily="34" charset="0"/>
              <a:buChar char="•"/>
            </a:pPr>
            <a:r>
              <a:rPr lang="en-IN" dirty="0">
                <a:latin typeface="Times New Roman" panose="02020603050405020304" pitchFamily="18" charset="0"/>
                <a:cs typeface="Times New Roman" panose="02020603050405020304" pitchFamily="18" charset="0"/>
              </a:rPr>
              <a:t>Parallelism and Load Balancing</a:t>
            </a:r>
            <a:r>
              <a:rPr lang="en-US" dirty="0" smtClean="0">
                <a:latin typeface="Times New Roman" panose="02020603050405020304" pitchFamily="18" charset="0"/>
                <a:cs typeface="Times New Roman" panose="02020603050405020304" pitchFamily="18" charset="0"/>
              </a:rPr>
              <a:t> </a:t>
            </a:r>
          </a:p>
          <a:p>
            <a:pPr marL="342900" indent="-34290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Code Optimization </a:t>
            </a:r>
          </a:p>
          <a:p>
            <a:pPr marL="342900" indent="-34290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Scalability Analysis</a:t>
            </a:r>
            <a:endParaRPr lang="mr-IN" dirty="0">
              <a:latin typeface="Times New Roman" panose="02020603050405020304" pitchFamily="18" charset="0"/>
            </a:endParaRPr>
          </a:p>
        </p:txBody>
      </p:sp>
      <p:sp>
        <p:nvSpPr>
          <p:cNvPr id="2" name="Rectangle 1"/>
          <p:cNvSpPr/>
          <p:nvPr/>
        </p:nvSpPr>
        <p:spPr>
          <a:xfrm>
            <a:off x="269469" y="281151"/>
            <a:ext cx="2403391" cy="461665"/>
          </a:xfrm>
          <a:prstGeom prst="rect">
            <a:avLst/>
          </a:prstGeom>
        </p:spPr>
        <p:txBody>
          <a:bodyPr wrap="square">
            <a:spAutoFit/>
          </a:bodyPr>
          <a:lstStyle/>
          <a:p>
            <a:r>
              <a:rPr lang="en-US" sz="2400" b="1" dirty="0">
                <a:latin typeface="Times New Roman" panose="02020603050405020304" pitchFamily="18" charset="0"/>
                <a:cs typeface="Times New Roman" panose="02020603050405020304" pitchFamily="18" charset="0"/>
              </a:rPr>
              <a:t>Profiling</a:t>
            </a:r>
            <a:endParaRPr lang="mr-IN" sz="2400" b="1" dirty="0">
              <a:latin typeface="Times New Roman" panose="02020603050405020304" pitchFamily="18" charset="0"/>
            </a:endParaRPr>
          </a:p>
        </p:txBody>
      </p:sp>
    </p:spTree>
    <p:extLst>
      <p:ext uri="{BB962C8B-B14F-4D97-AF65-F5344CB8AC3E}">
        <p14:creationId xmlns:p14="http://schemas.microsoft.com/office/powerpoint/2010/main" val="5900197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8262" y="237393"/>
            <a:ext cx="3560884" cy="461665"/>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Literature</a:t>
            </a:r>
            <a:r>
              <a:rPr lang="en-US" dirty="0" smtClean="0"/>
              <a:t> </a:t>
            </a:r>
            <a:r>
              <a:rPr lang="en-US" sz="2400" b="1" dirty="0" smtClean="0">
                <a:latin typeface="Times New Roman" panose="02020603050405020304" pitchFamily="18" charset="0"/>
                <a:cs typeface="Times New Roman" panose="02020603050405020304" pitchFamily="18" charset="0"/>
              </a:rPr>
              <a:t>Survey</a:t>
            </a:r>
            <a:r>
              <a:rPr lang="en-US" dirty="0" smtClean="0"/>
              <a:t> </a:t>
            </a:r>
            <a:endParaRPr lang="mr-IN" dirty="0"/>
          </a:p>
        </p:txBody>
      </p:sp>
      <p:sp>
        <p:nvSpPr>
          <p:cNvPr id="5" name="TextBox 4"/>
          <p:cNvSpPr txBox="1"/>
          <p:nvPr/>
        </p:nvSpPr>
        <p:spPr>
          <a:xfrm>
            <a:off x="650631" y="830943"/>
            <a:ext cx="11060723" cy="5324535"/>
          </a:xfrm>
          <a:prstGeom prst="rect">
            <a:avLst/>
          </a:prstGeom>
          <a:noFill/>
        </p:spPr>
        <p:txBody>
          <a:bodyPr wrap="square" rtlCol="0">
            <a:spAutoFit/>
          </a:bodyPr>
          <a:lstStyle/>
          <a:p>
            <a:pPr algn="just"/>
            <a:r>
              <a:rPr lang="en-US" sz="2000" b="1" dirty="0" smtClean="0">
                <a:latin typeface="Times New Roman" panose="02020603050405020304" pitchFamily="18" charset="0"/>
                <a:cs typeface="Times New Roman" panose="02020603050405020304" pitchFamily="18" charset="0"/>
              </a:rPr>
              <a:t>Intel Advisor</a:t>
            </a:r>
          </a:p>
          <a:p>
            <a:pPr algn="just"/>
            <a:r>
              <a:rPr lang="en-US" sz="2000" dirty="0">
                <a:latin typeface="Times New Roman" panose="02020603050405020304" pitchFamily="18" charset="0"/>
                <a:cs typeface="Times New Roman" panose="02020603050405020304" pitchFamily="18" charset="0"/>
              </a:rPr>
              <a:t>The tool is designed to help programmers identify performance </a:t>
            </a:r>
            <a:r>
              <a:rPr lang="en-US" sz="2000" dirty="0" smtClean="0">
                <a:latin typeface="Times New Roman" panose="02020603050405020304" pitchFamily="18" charset="0"/>
                <a:cs typeface="Times New Roman" panose="02020603050405020304" pitchFamily="18" charset="0"/>
              </a:rPr>
              <a:t>bottlenecks and </a:t>
            </a:r>
            <a:r>
              <a:rPr lang="en-US" sz="2000" dirty="0">
                <a:latin typeface="Times New Roman" panose="02020603050405020304" pitchFamily="18" charset="0"/>
                <a:cs typeface="Times New Roman" panose="02020603050405020304" pitchFamily="18" charset="0"/>
              </a:rPr>
              <a:t>provide insights into how to improve the efficiency of their applications.</a:t>
            </a:r>
            <a:endParaRPr lang="en-US" sz="2000" dirty="0" smtClean="0">
              <a:latin typeface="Times New Roman" panose="02020603050405020304" pitchFamily="18" charset="0"/>
              <a:cs typeface="Times New Roman" panose="02020603050405020304" pitchFamily="18" charset="0"/>
            </a:endParaRPr>
          </a:p>
          <a:p>
            <a:pPr algn="just"/>
            <a:endParaRPr lang="en-US" sz="2000" dirty="0" smtClean="0">
              <a:latin typeface="Times New Roman" panose="02020603050405020304" pitchFamily="18" charset="0"/>
              <a:cs typeface="Times New Roman" panose="02020603050405020304" pitchFamily="18" charset="0"/>
            </a:endParaRPr>
          </a:p>
          <a:p>
            <a:pPr algn="just"/>
            <a:r>
              <a:rPr lang="en-US" sz="2000" b="1" dirty="0" err="1" smtClean="0">
                <a:latin typeface="Times New Roman" panose="02020603050405020304" pitchFamily="18" charset="0"/>
                <a:cs typeface="Times New Roman" panose="02020603050405020304" pitchFamily="18" charset="0"/>
              </a:rPr>
              <a:t>HPCToolkit</a:t>
            </a:r>
            <a:r>
              <a:rPr lang="en-US" sz="2000" dirty="0" smtClean="0">
                <a:latin typeface="Times New Roman" panose="02020603050405020304" pitchFamily="18" charset="0"/>
                <a:cs typeface="Times New Roman" panose="02020603050405020304" pitchFamily="18" charset="0"/>
              </a:rPr>
              <a:t> </a:t>
            </a:r>
          </a:p>
          <a:p>
            <a:pPr algn="just"/>
            <a:r>
              <a:rPr lang="en-US" sz="2000" dirty="0">
                <a:solidFill>
                  <a:srgbClr val="000000"/>
                </a:solidFill>
                <a:latin typeface="Times New Roman" panose="02020603050405020304" pitchFamily="18" charset="0"/>
                <a:cs typeface="Times New Roman" panose="02020603050405020304" pitchFamily="18" charset="0"/>
              </a:rPr>
              <a:t>HPC Toolkit is </a:t>
            </a:r>
            <a:r>
              <a:rPr lang="en-US" sz="2000" dirty="0" smtClean="0">
                <a:solidFill>
                  <a:srgbClr val="000000"/>
                </a:solidFill>
                <a:latin typeface="Times New Roman" panose="02020603050405020304" pitchFamily="18" charset="0"/>
                <a:cs typeface="Times New Roman" panose="02020603050405020304" pitchFamily="18" charset="0"/>
              </a:rPr>
              <a:t>a tool for </a:t>
            </a:r>
            <a:r>
              <a:rPr lang="en-US" sz="2000" dirty="0">
                <a:solidFill>
                  <a:srgbClr val="000000"/>
                </a:solidFill>
                <a:latin typeface="Times New Roman" panose="02020603050405020304" pitchFamily="18" charset="0"/>
                <a:cs typeface="Times New Roman" panose="02020603050405020304" pitchFamily="18" charset="0"/>
              </a:rPr>
              <a:t>measurement and analysis of program performance on computers ranging from multicore desktop systems to the  largest GPU-accelerated supercomputers.</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Intel </a:t>
            </a:r>
            <a:r>
              <a:rPr lang="en-US" sz="2000" b="1" dirty="0" err="1" smtClean="0">
                <a:latin typeface="Times New Roman" panose="02020603050405020304" pitchFamily="18" charset="0"/>
                <a:cs typeface="Times New Roman" panose="02020603050405020304" pitchFamily="18" charset="0"/>
              </a:rPr>
              <a:t>VTune</a:t>
            </a:r>
            <a:endParaRPr lang="en-US" sz="2000" b="1" dirty="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It </a:t>
            </a:r>
            <a:r>
              <a:rPr lang="en-US" sz="2000" dirty="0">
                <a:latin typeface="Times New Roman" panose="02020603050405020304" pitchFamily="18" charset="0"/>
                <a:cs typeface="Times New Roman" panose="02020603050405020304" pitchFamily="18" charset="0"/>
              </a:rPr>
              <a:t>empowers developers to </a:t>
            </a:r>
            <a:r>
              <a:rPr lang="en-US" sz="2000" dirty="0" smtClean="0">
                <a:latin typeface="Times New Roman" panose="02020603050405020304" pitchFamily="18" charset="0"/>
                <a:cs typeface="Times New Roman" panose="02020603050405020304" pitchFamily="18" charset="0"/>
              </a:rPr>
              <a:t>enhance </a:t>
            </a:r>
            <a:r>
              <a:rPr lang="en-US" sz="2000" dirty="0">
                <a:latin typeface="Times New Roman" panose="02020603050405020304" pitchFamily="18" charset="0"/>
                <a:cs typeface="Times New Roman" panose="02020603050405020304" pitchFamily="18" charset="0"/>
              </a:rPr>
              <a:t>parallelism, and improve vectorization, resulting in faster and more efficient code execution</a:t>
            </a:r>
            <a:r>
              <a:rPr lang="en-US" sz="2000" dirty="0" smtClean="0">
                <a:latin typeface="Times New Roman" panose="02020603050405020304" pitchFamily="18" charset="0"/>
                <a:cs typeface="Times New Roman" panose="02020603050405020304" pitchFamily="18" charset="0"/>
              </a:rPr>
              <a:t>.</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TAU</a:t>
            </a:r>
          </a:p>
          <a:p>
            <a:pPr algn="just"/>
            <a:r>
              <a:rPr lang="en-US" altLang="en-US" sz="2000" dirty="0">
                <a:latin typeface="Times New Roman" panose="02020603050405020304" pitchFamily="18" charset="0"/>
                <a:cs typeface="Times New Roman" panose="02020603050405020304" pitchFamily="18" charset="0"/>
              </a:rPr>
              <a:t>TAU(Tuning and Analysis Utilities) </a:t>
            </a:r>
            <a:r>
              <a:rPr lang="en-US" altLang="en-US" sz="2000" dirty="0" smtClean="0">
                <a:latin typeface="Times New Roman" panose="02020603050405020304" pitchFamily="18" charset="0"/>
                <a:cs typeface="Times New Roman" panose="02020603050405020304" pitchFamily="18" charset="0"/>
              </a:rPr>
              <a:t>toolkit is </a:t>
            </a:r>
            <a:r>
              <a:rPr lang="en-US" altLang="en-US" sz="2000" dirty="0">
                <a:latin typeface="Times New Roman" panose="02020603050405020304" pitchFamily="18" charset="0"/>
                <a:cs typeface="Times New Roman" panose="02020603050405020304" pitchFamily="18" charset="0"/>
              </a:rPr>
              <a:t>a comprehensive profiling and tracing toolkit.</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LIKWID</a:t>
            </a:r>
          </a:p>
          <a:p>
            <a:pPr algn="just"/>
            <a:r>
              <a:rPr lang="en-US" sz="2000" dirty="0">
                <a:latin typeface="Times New Roman" panose="02020603050405020304" pitchFamily="18" charset="0"/>
                <a:cs typeface="Times New Roman" panose="02020603050405020304" pitchFamily="18" charset="0"/>
              </a:rPr>
              <a:t>LIKWID provides a set of tools and </a:t>
            </a:r>
            <a:r>
              <a:rPr lang="en-US" sz="2000" dirty="0" smtClean="0">
                <a:latin typeface="Times New Roman" panose="02020603050405020304" pitchFamily="18" charset="0"/>
                <a:cs typeface="Times New Roman" panose="02020603050405020304" pitchFamily="18" charset="0"/>
              </a:rPr>
              <a:t>libraries which optimizes the performance of application.</a:t>
            </a:r>
            <a:endParaRPr lang="en-US" sz="2000" b="1"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33570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pPr algn="just"/>
            <a:r>
              <a:rPr lang="en-US" sz="2000" dirty="0">
                <a:latin typeface="Times New Roman" panose="02020603050405020304" pitchFamily="18" charset="0"/>
                <a:cs typeface="Times New Roman" panose="02020603050405020304" pitchFamily="18" charset="0"/>
              </a:rPr>
              <a:t>In this project, we will be creating automation of 5 profiling tools </a:t>
            </a:r>
            <a:r>
              <a:rPr lang="en-US" sz="2000" dirty="0" err="1" smtClean="0">
                <a:latin typeface="Times New Roman" panose="02020603050405020304" pitchFamily="18" charset="0"/>
                <a:cs typeface="Times New Roman" panose="02020603050405020304" pitchFamily="18" charset="0"/>
              </a:rPr>
              <a:t>HPCToolkit</a:t>
            </a:r>
            <a:r>
              <a:rPr lang="en-US" sz="2000" dirty="0">
                <a:latin typeface="Times New Roman" panose="02020603050405020304" pitchFamily="18" charset="0"/>
                <a:cs typeface="Times New Roman" panose="02020603050405020304" pitchFamily="18" charset="0"/>
              </a:rPr>
              <a:t>, TAU, LIKWID, Intel </a:t>
            </a:r>
            <a:r>
              <a:rPr lang="en-US" sz="2000" dirty="0" err="1">
                <a:latin typeface="Times New Roman" panose="02020603050405020304" pitchFamily="18" charset="0"/>
                <a:cs typeface="Times New Roman" panose="02020603050405020304" pitchFamily="18" charset="0"/>
              </a:rPr>
              <a:t>VTune</a:t>
            </a:r>
            <a:r>
              <a:rPr lang="en-US" sz="2000" dirty="0">
                <a:latin typeface="Times New Roman" panose="02020603050405020304" pitchFamily="18" charset="0"/>
                <a:cs typeface="Times New Roman" panose="02020603050405020304" pitchFamily="18" charset="0"/>
              </a:rPr>
              <a:t> and Intel Offload </a:t>
            </a:r>
            <a:r>
              <a:rPr lang="en-US" sz="2000" dirty="0" smtClean="0">
                <a:latin typeface="Times New Roman" panose="02020603050405020304" pitchFamily="18" charset="0"/>
                <a:cs typeface="Times New Roman" panose="02020603050405020304" pitchFamily="18" charset="0"/>
              </a:rPr>
              <a:t>Advisor by </a:t>
            </a:r>
            <a:r>
              <a:rPr lang="en-US" sz="2000" dirty="0">
                <a:latin typeface="Times New Roman" panose="02020603050405020304" pitchFamily="18" charset="0"/>
                <a:cs typeface="Times New Roman" panose="02020603050405020304" pitchFamily="18" charset="0"/>
              </a:rPr>
              <a:t>creating shell scripts. We will be working on development of profiling tool on the basis of above tools. Final tool developed will be used to analyze the </a:t>
            </a:r>
            <a:r>
              <a:rPr lang="en-US" sz="2000" dirty="0" err="1">
                <a:latin typeface="Times New Roman" panose="02020603050405020304" pitchFamily="18" charset="0"/>
                <a:cs typeface="Times New Roman" panose="02020603050405020304" pitchFamily="18" charset="0"/>
              </a:rPr>
              <a:t>behaviour</a:t>
            </a:r>
            <a:r>
              <a:rPr lang="en-US" sz="2000" dirty="0">
                <a:latin typeface="Times New Roman" panose="02020603050405020304" pitchFamily="18" charset="0"/>
                <a:cs typeface="Times New Roman" panose="02020603050405020304" pitchFamily="18" charset="0"/>
              </a:rPr>
              <a:t> of any user application and find out its resource consumption.</a:t>
            </a:r>
            <a:endParaRPr lang="mr-IN" sz="2000" dirty="0">
              <a:latin typeface="Times New Roman" panose="02020603050405020304" pitchFamily="18" charset="0"/>
            </a:endParaRPr>
          </a:p>
        </p:txBody>
      </p:sp>
      <p:sp>
        <p:nvSpPr>
          <p:cNvPr id="22" name="TextBox 21"/>
          <p:cNvSpPr txBox="1"/>
          <p:nvPr/>
        </p:nvSpPr>
        <p:spPr>
          <a:xfrm>
            <a:off x="838200" y="1872762"/>
            <a:ext cx="2124556" cy="2400657"/>
          </a:xfrm>
          <a:prstGeom prst="rect">
            <a:avLst/>
          </a:prstGeom>
          <a:noFill/>
        </p:spPr>
        <p:txBody>
          <a:bodyPr wrap="none" rtlCol="0">
            <a:spAutoFit/>
          </a:bodyPr>
          <a:lstStyle/>
          <a:p>
            <a:pPr marL="457200" indent="-457200">
              <a:lnSpc>
                <a:spcPct val="150000"/>
              </a:lnSpc>
              <a:buFont typeface="+mj-lt"/>
              <a:buAutoNum type="arabicPeriod"/>
            </a:pPr>
            <a:r>
              <a:rPr lang="en-US" sz="2000" dirty="0" smtClean="0">
                <a:latin typeface="Times New Roman" panose="02020603050405020304" pitchFamily="18" charset="0"/>
                <a:cs typeface="Times New Roman" panose="02020603050405020304" pitchFamily="18" charset="0"/>
              </a:rPr>
              <a:t>Intel  </a:t>
            </a:r>
            <a:r>
              <a:rPr lang="en-US" sz="2000" dirty="0" err="1" smtClean="0">
                <a:latin typeface="Times New Roman" panose="02020603050405020304" pitchFamily="18" charset="0"/>
                <a:cs typeface="Times New Roman" panose="02020603050405020304" pitchFamily="18" charset="0"/>
              </a:rPr>
              <a:t>Advisior</a:t>
            </a:r>
            <a:endParaRPr lang="en-US" sz="2000" dirty="0" smtClean="0">
              <a:latin typeface="Times New Roman" panose="02020603050405020304" pitchFamily="18" charset="0"/>
              <a:cs typeface="Times New Roman" panose="02020603050405020304" pitchFamily="18" charset="0"/>
            </a:endParaRPr>
          </a:p>
          <a:p>
            <a:pPr marL="457200" indent="-457200">
              <a:lnSpc>
                <a:spcPct val="150000"/>
              </a:lnSpc>
              <a:buFont typeface="+mj-lt"/>
              <a:buAutoNum type="arabicPeriod"/>
            </a:pPr>
            <a:r>
              <a:rPr lang="en-US" sz="2000" dirty="0" err="1" smtClean="0">
                <a:latin typeface="Times New Roman" panose="02020603050405020304" pitchFamily="18" charset="0"/>
                <a:cs typeface="Times New Roman" panose="02020603050405020304" pitchFamily="18" charset="0"/>
              </a:rPr>
              <a:t>HPCToolkit</a:t>
            </a:r>
            <a:endParaRPr lang="en-US" sz="2000" dirty="0" smtClean="0">
              <a:latin typeface="Times New Roman" panose="02020603050405020304" pitchFamily="18" charset="0"/>
              <a:cs typeface="Times New Roman" panose="02020603050405020304" pitchFamily="18" charset="0"/>
            </a:endParaRPr>
          </a:p>
          <a:p>
            <a:pPr marL="457200" indent="-457200">
              <a:lnSpc>
                <a:spcPct val="150000"/>
              </a:lnSpc>
              <a:buFont typeface="+mj-lt"/>
              <a:buAutoNum type="arabicPeriod"/>
            </a:pPr>
            <a:r>
              <a:rPr lang="en-US" sz="2000" dirty="0" smtClean="0">
                <a:latin typeface="Times New Roman" panose="02020603050405020304" pitchFamily="18" charset="0"/>
                <a:cs typeface="Times New Roman" panose="02020603050405020304" pitchFamily="18" charset="0"/>
              </a:rPr>
              <a:t>Intel </a:t>
            </a:r>
            <a:r>
              <a:rPr lang="en-US" sz="2000" dirty="0" err="1" smtClean="0">
                <a:latin typeface="Times New Roman" panose="02020603050405020304" pitchFamily="18" charset="0"/>
                <a:cs typeface="Times New Roman" panose="02020603050405020304" pitchFamily="18" charset="0"/>
              </a:rPr>
              <a:t>Vtune</a:t>
            </a:r>
            <a:endParaRPr lang="en-US" sz="2000" dirty="0" smtClean="0">
              <a:latin typeface="Times New Roman" panose="02020603050405020304" pitchFamily="18" charset="0"/>
              <a:cs typeface="Times New Roman" panose="02020603050405020304" pitchFamily="18" charset="0"/>
            </a:endParaRPr>
          </a:p>
          <a:p>
            <a:pPr marL="457200" indent="-457200">
              <a:lnSpc>
                <a:spcPct val="150000"/>
              </a:lnSpc>
              <a:buFont typeface="+mj-lt"/>
              <a:buAutoNum type="arabicPeriod"/>
            </a:pPr>
            <a:r>
              <a:rPr lang="en-US" sz="2000" dirty="0" smtClean="0">
                <a:latin typeface="Times New Roman" panose="02020603050405020304" pitchFamily="18" charset="0"/>
                <a:cs typeface="Times New Roman" panose="02020603050405020304" pitchFamily="18" charset="0"/>
              </a:rPr>
              <a:t>TAU </a:t>
            </a:r>
          </a:p>
          <a:p>
            <a:pPr marL="457200" indent="-457200">
              <a:lnSpc>
                <a:spcPct val="150000"/>
              </a:lnSpc>
              <a:buFont typeface="+mj-lt"/>
              <a:buAutoNum type="arabicPeriod"/>
            </a:pPr>
            <a:r>
              <a:rPr lang="en-US" sz="2000" dirty="0" smtClean="0">
                <a:latin typeface="Times New Roman" panose="02020603050405020304" pitchFamily="18" charset="0"/>
                <a:cs typeface="Times New Roman" panose="02020603050405020304" pitchFamily="18" charset="0"/>
              </a:rPr>
              <a:t>LIKWID</a:t>
            </a:r>
            <a:endParaRPr lang="mr-IN" sz="2000" dirty="0">
              <a:latin typeface="Times New Roman" panose="02020603050405020304" pitchFamily="18" charset="0"/>
            </a:endParaRPr>
          </a:p>
        </p:txBody>
      </p:sp>
    </p:spTree>
    <p:extLst>
      <p:ext uri="{BB962C8B-B14F-4D97-AF65-F5344CB8AC3E}">
        <p14:creationId xmlns:p14="http://schemas.microsoft.com/office/powerpoint/2010/main" val="3269769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19653" y="343962"/>
            <a:ext cx="2065630" cy="579967"/>
          </a:xfrm>
          <a:prstGeom prst="rect">
            <a:avLst/>
          </a:prstGeom>
        </p:spPr>
        <p:txBody>
          <a:bodyPr wrap="none">
            <a:spAutoFit/>
          </a:bodyPr>
          <a:lstStyle/>
          <a:p>
            <a:pPr>
              <a:lnSpc>
                <a:spcPct val="150000"/>
              </a:lnSpc>
            </a:pPr>
            <a:r>
              <a:rPr lang="en-US" sz="2400" b="1" dirty="0">
                <a:latin typeface="Times New Roman" panose="02020603050405020304" pitchFamily="18" charset="0"/>
                <a:cs typeface="Times New Roman" panose="02020603050405020304" pitchFamily="18" charset="0"/>
              </a:rPr>
              <a:t>Intel  </a:t>
            </a:r>
            <a:r>
              <a:rPr lang="en-US" sz="2400" b="1" dirty="0" err="1">
                <a:latin typeface="Times New Roman" panose="02020603050405020304" pitchFamily="18" charset="0"/>
                <a:cs typeface="Times New Roman" panose="02020603050405020304" pitchFamily="18" charset="0"/>
              </a:rPr>
              <a:t>Advisior</a:t>
            </a:r>
            <a:endParaRPr lang="en-US" sz="2400" b="1" dirty="0">
              <a:latin typeface="Times New Roman" panose="02020603050405020304" pitchFamily="18" charset="0"/>
              <a:cs typeface="Times New Roman" panose="02020603050405020304" pitchFamily="18" charset="0"/>
            </a:endParaRPr>
          </a:p>
        </p:txBody>
      </p:sp>
      <p:sp>
        <p:nvSpPr>
          <p:cNvPr id="4" name="Rectangle 3"/>
          <p:cNvSpPr/>
          <p:nvPr/>
        </p:nvSpPr>
        <p:spPr>
          <a:xfrm>
            <a:off x="419653" y="1233074"/>
            <a:ext cx="11397209" cy="3785652"/>
          </a:xfrm>
          <a:prstGeom prst="rect">
            <a:avLst/>
          </a:prstGeom>
        </p:spPr>
        <p:txBody>
          <a:bodyPr wrap="square">
            <a:spAutoFit/>
          </a:bodyPr>
          <a:lstStyle/>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Intel Offload Advisor is a powerful tool specifically tailored for the high-performance computing (HPC) domain</a:t>
            </a:r>
            <a:r>
              <a:rPr lang="en-US" sz="2000" dirty="0" smtClean="0">
                <a:latin typeface="Times New Roman" panose="02020603050405020304" pitchFamily="18" charset="0"/>
                <a:cs typeface="Times New Roman" panose="02020603050405020304" pitchFamily="18" charset="0"/>
              </a:rPr>
              <a:t>.</a:t>
            </a:r>
          </a:p>
          <a:p>
            <a:endParaRPr lang="en-US" sz="2000"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Intel Offload Advisor is to assist developers in optimizing their applications for heterogeneous </a:t>
            </a:r>
            <a:r>
              <a:rPr lang="en-US" sz="2000" dirty="0" smtClean="0">
                <a:latin typeface="Times New Roman" panose="02020603050405020304" pitchFamily="18" charset="0"/>
                <a:cs typeface="Times New Roman" panose="02020603050405020304" pitchFamily="18" charset="0"/>
              </a:rPr>
              <a:t>computing </a:t>
            </a:r>
            <a:r>
              <a:rPr lang="en-US" sz="2000" dirty="0">
                <a:latin typeface="Times New Roman" panose="02020603050405020304" pitchFamily="18" charset="0"/>
                <a:cs typeface="Times New Roman" panose="02020603050405020304" pitchFamily="18" charset="0"/>
              </a:rPr>
              <a:t>platforms</a:t>
            </a:r>
            <a:r>
              <a:rPr lang="en-US" sz="2000" dirty="0" smtClean="0">
                <a:latin typeface="Times New Roman" panose="02020603050405020304" pitchFamily="18" charset="0"/>
                <a:cs typeface="Times New Roman" panose="02020603050405020304" pitchFamily="18" charset="0"/>
              </a:rPr>
              <a:t>.</a:t>
            </a:r>
          </a:p>
          <a:p>
            <a:endParaRPr lang="en-US" sz="2000"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In computing, "heterogeneous" describes a system where various components, such as processors, accelerator, and co-processors, come together to perform different tasks based on their specialized capabilities</a:t>
            </a:r>
            <a:r>
              <a:rPr lang="en-US" sz="2000" dirty="0" smtClean="0">
                <a:latin typeface="Times New Roman" panose="02020603050405020304" pitchFamily="18" charset="0"/>
                <a:cs typeface="Times New Roman" panose="02020603050405020304" pitchFamily="18" charset="0"/>
              </a:rPr>
              <a:t>.</a:t>
            </a:r>
          </a:p>
          <a:p>
            <a:endParaRPr lang="en-US" sz="20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By offloading these tasks, developers can achieve higher performance, improved energy efficiency, and scalability</a:t>
            </a:r>
            <a:r>
              <a:rPr lang="en-US" sz="2000" dirty="0" smtClean="0">
                <a:latin typeface="Times New Roman" panose="02020603050405020304" pitchFamily="18" charset="0"/>
                <a:cs typeface="Times New Roman" panose="02020603050405020304" pitchFamily="18" charset="0"/>
              </a:rPr>
              <a: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51916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8719" y="298911"/>
            <a:ext cx="1501373" cy="461665"/>
          </a:xfrm>
          <a:prstGeom prst="rect">
            <a:avLst/>
          </a:prstGeom>
        </p:spPr>
        <p:txBody>
          <a:bodyPr wrap="none">
            <a:spAutoFit/>
          </a:bodyPr>
          <a:lstStyle/>
          <a:p>
            <a:r>
              <a:rPr lang="en-US" sz="2400" b="1" dirty="0" smtClean="0">
                <a:latin typeface="Times New Roman" panose="02020603050405020304" pitchFamily="18" charset="0"/>
                <a:cs typeface="Times New Roman" panose="02020603050405020304" pitchFamily="18" charset="0"/>
              </a:rPr>
              <a:t>Workflow</a:t>
            </a:r>
            <a:endParaRPr lang="mr-IN" sz="2400" b="1" dirty="0">
              <a:latin typeface="Times New Roman" panose="02020603050405020304" pitchFamily="18" charset="0"/>
            </a:endParaRPr>
          </a:p>
        </p:txBody>
      </p:sp>
      <p:sp>
        <p:nvSpPr>
          <p:cNvPr id="3" name="Rectangle 2"/>
          <p:cNvSpPr/>
          <p:nvPr/>
        </p:nvSpPr>
        <p:spPr>
          <a:xfrm>
            <a:off x="538719" y="1160145"/>
            <a:ext cx="11491546" cy="4401205"/>
          </a:xfrm>
          <a:prstGeom prst="rect">
            <a:avLst/>
          </a:prstGeom>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CPU-to-GPU Modeling:</a:t>
            </a:r>
            <a:endParaRPr lang="en-US" sz="2000" dirty="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CPU-to-GPU </a:t>
            </a:r>
            <a:r>
              <a:rPr lang="en-US" sz="2000" dirty="0">
                <a:latin typeface="Times New Roman" panose="02020603050405020304" pitchFamily="18" charset="0"/>
                <a:cs typeface="Times New Roman" panose="02020603050405020304" pitchFamily="18" charset="0"/>
              </a:rPr>
              <a:t>modeling refers to the process of offloading computations from a central processing unit (CPU) to a graphics processing unit (GPU) to enhance performance and efficiency.</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smtClean="0">
                <a:latin typeface="Times New Roman" panose="02020603050405020304" pitchFamily="18" charset="0"/>
                <a:cs typeface="Times New Roman" panose="02020603050405020304" pitchFamily="18" charset="0"/>
              </a:rPr>
              <a:t>Workflow:</a:t>
            </a:r>
            <a:endParaRPr lang="en-US" sz="2000" dirty="0" smtClean="0">
              <a:latin typeface="Times New Roman" panose="02020603050405020304" pitchFamily="18" charset="0"/>
              <a:cs typeface="Times New Roman" panose="02020603050405020304" pitchFamily="18" charset="0"/>
            </a:endParaRPr>
          </a:p>
          <a:p>
            <a:pPr algn="just"/>
            <a:r>
              <a:rPr lang="en-US" sz="2000" dirty="0" smtClean="0">
                <a:latin typeface="Times New Roman" panose="02020603050405020304" pitchFamily="18" charset="0"/>
                <a:cs typeface="Times New Roman" panose="02020603050405020304" pitchFamily="18" charset="0"/>
              </a:rPr>
              <a:t>The </a:t>
            </a:r>
            <a:r>
              <a:rPr lang="en-US" sz="2000" dirty="0">
                <a:latin typeface="Times New Roman" panose="02020603050405020304" pitchFamily="18" charset="0"/>
                <a:cs typeface="Times New Roman" panose="02020603050405020304" pitchFamily="18" charset="0"/>
              </a:rPr>
              <a:t>CPU identifies computationally intensive tasks that can be performed in parallel. It then transfers these tasks to the GPU, which processes them concurrently, resulting in faster execution times</a:t>
            </a:r>
            <a:r>
              <a:rPr lang="en-US" sz="2000" dirty="0" smtClean="0">
                <a:latin typeface="Times New Roman" panose="02020603050405020304" pitchFamily="18" charset="0"/>
                <a:cs typeface="Times New Roman" panose="02020603050405020304" pitchFamily="18" charset="0"/>
              </a:rPr>
              <a:t>.</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GPU-to-GPU Modeling:</a:t>
            </a:r>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GPU-to-GPU modeling involves utilizing multiple GPUs within a system to collaborate on a single computation, enabling even more parallelism and performance improvement.</a:t>
            </a:r>
          </a:p>
          <a:p>
            <a:pPr algn="just"/>
            <a:endParaRPr lang="en-US" sz="2000" dirty="0">
              <a:latin typeface="Times New Roman" panose="02020603050405020304" pitchFamily="18" charset="0"/>
              <a:cs typeface="Times New Roman" panose="02020603050405020304" pitchFamily="18" charset="0"/>
            </a:endParaRPr>
          </a:p>
          <a:p>
            <a:pPr algn="just"/>
            <a:r>
              <a:rPr lang="en-US" sz="2000" b="1" dirty="0">
                <a:latin typeface="Times New Roman" panose="02020603050405020304" pitchFamily="18" charset="0"/>
                <a:cs typeface="Times New Roman" panose="02020603050405020304" pitchFamily="18" charset="0"/>
              </a:rPr>
              <a:t>Workflow:</a:t>
            </a:r>
            <a:r>
              <a:rPr lang="en-US" sz="2000" dirty="0">
                <a:latin typeface="Times New Roman" panose="02020603050405020304" pitchFamily="18" charset="0"/>
                <a:cs typeface="Times New Roman" panose="02020603050405020304" pitchFamily="18" charset="0"/>
              </a:rPr>
              <a:t> The problem is divided into smaller parts, and each part is assigned to a different GPU. The GPUs process their portions simultaneously, and the results are combined for the final output.</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2234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31369" y="1090808"/>
            <a:ext cx="11635665" cy="4756078"/>
          </a:xfrm>
          <a:prstGeom prst="rect">
            <a:avLst/>
          </a:prstGeom>
        </p:spPr>
      </p:pic>
      <p:sp>
        <p:nvSpPr>
          <p:cNvPr id="3" name="TextBox 2"/>
          <p:cNvSpPr txBox="1"/>
          <p:nvPr/>
        </p:nvSpPr>
        <p:spPr>
          <a:xfrm>
            <a:off x="331369" y="307730"/>
            <a:ext cx="3785460" cy="400110"/>
          </a:xfrm>
          <a:prstGeom prst="rect">
            <a:avLst/>
          </a:prstGeom>
          <a:noFill/>
        </p:spPr>
        <p:txBody>
          <a:bodyPr wrap="none" rtlCol="0">
            <a:spAutoFit/>
          </a:bodyPr>
          <a:lstStyle/>
          <a:p>
            <a:r>
              <a:rPr lang="en-US" sz="2000" b="1" dirty="0" smtClean="0">
                <a:latin typeface="Times New Roman" panose="02020603050405020304" pitchFamily="18" charset="0"/>
                <a:cs typeface="Times New Roman" panose="02020603050405020304" pitchFamily="18" charset="0"/>
              </a:rPr>
              <a:t>Intel Advisor  Installation  Script</a:t>
            </a:r>
            <a:endParaRPr lang="mr-IN" sz="2000" b="1" dirty="0">
              <a:latin typeface="Times New Roman" panose="02020603050405020304" pitchFamily="18" charset="0"/>
            </a:endParaRPr>
          </a:p>
        </p:txBody>
      </p:sp>
    </p:spTree>
    <p:extLst>
      <p:ext uri="{BB962C8B-B14F-4D97-AF65-F5344CB8AC3E}">
        <p14:creationId xmlns:p14="http://schemas.microsoft.com/office/powerpoint/2010/main" val="24956291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4363</TotalTime>
  <Words>2033</Words>
  <Application>Microsoft Office PowerPoint</Application>
  <PresentationFormat>Widescreen</PresentationFormat>
  <Paragraphs>177</Paragraphs>
  <Slides>35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Calibri</vt:lpstr>
      <vt:lpstr>Calibri Light</vt:lpstr>
      <vt:lpstr>Mangal</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In this project, we will be creating automation of 5 profiling tools HPCToolkit, TAU, LIKWID, Intel VTune and Intel Offload Advisor by creating shell scripts. We will be working on development of profiling tool on the basis of above tools. Final tool developed will be used to analyze the behaviour of any user application and find out its resource consumption.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sudhanshu</dc:creator>
  <cp:lastModifiedBy>sudhanshu</cp:lastModifiedBy>
  <cp:revision>78</cp:revision>
  <dcterms:created xsi:type="dcterms:W3CDTF">2023-07-02T18:26:40Z</dcterms:created>
  <dcterms:modified xsi:type="dcterms:W3CDTF">2023-08-30T09:37:40Z</dcterms:modified>
</cp:coreProperties>
</file>

<file path=docProps/thumbnail.jpeg>
</file>